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484" r:id="rId1"/>
  </p:sldMasterIdLst>
  <p:sldIdLst>
    <p:sldId id="257" r:id="rId2"/>
    <p:sldId id="258" r:id="rId3"/>
    <p:sldId id="287" r:id="rId4"/>
    <p:sldId id="288" r:id="rId5"/>
    <p:sldId id="289" r:id="rId6"/>
    <p:sldId id="282" r:id="rId7"/>
    <p:sldId id="290" r:id="rId8"/>
    <p:sldId id="291" r:id="rId9"/>
    <p:sldId id="295" r:id="rId10"/>
    <p:sldId id="286" r:id="rId11"/>
    <p:sldId id="292" r:id="rId12"/>
    <p:sldId id="293" r:id="rId13"/>
    <p:sldId id="294" r:id="rId14"/>
    <p:sldId id="296" r:id="rId15"/>
    <p:sldId id="297" r:id="rId16"/>
    <p:sldId id="278" r:id="rId17"/>
    <p:sldId id="275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3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116" y="7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E88FBF9-B32B-4ABF-B7A4-33F3B6FA1ABC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41B22CF-B6A4-45E3-8EBE-E97204272FE4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500" b="1" kern="1200">
              <a:solidFill>
                <a:prstClr val="black"/>
              </a:solidFill>
              <a:latin typeface="Century Gothic" panose="020B0502020202020204"/>
              <a:ea typeface="+mn-ea"/>
              <a:cs typeface="+mn-cs"/>
            </a:rPr>
            <a:t>Car Insurance Claim Prediction</a:t>
          </a:r>
          <a:endParaRPr lang="en-US" sz="2500" kern="1200" dirty="0"/>
        </a:p>
      </dgm:t>
    </dgm:pt>
    <dgm:pt modelId="{B9DA22E7-CF45-4471-8637-CAEC5CF7A9AA}" type="parTrans" cxnId="{87AF811D-D245-46DB-B95A-DDF1E84914AB}">
      <dgm:prSet/>
      <dgm:spPr/>
      <dgm:t>
        <a:bodyPr/>
        <a:lstStyle/>
        <a:p>
          <a:endParaRPr lang="en-US"/>
        </a:p>
      </dgm:t>
    </dgm:pt>
    <dgm:pt modelId="{CB7D908D-9679-454A-9883-BB19A7228A13}" type="sibTrans" cxnId="{87AF811D-D245-46DB-B95A-DDF1E84914AB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CCB1750F-F0FF-4A3C-B29F-5E9BCA405911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800" b="1" dirty="0">
              <a:solidFill>
                <a:schemeClr val="bg1"/>
              </a:solidFill>
              <a:latin typeface="+mj-lt"/>
            </a:rPr>
            <a:t>Prepared by: </a:t>
          </a:r>
          <a:r>
            <a:rPr lang="en-US" sz="1800" b="1">
              <a:solidFill>
                <a:schemeClr val="bg1"/>
              </a:solidFill>
              <a:latin typeface="+mj-lt"/>
            </a:rPr>
            <a:t>Albert Zihan Zeng</a:t>
          </a:r>
          <a:endParaRPr lang="en-US" sz="1800" dirty="0">
            <a:solidFill>
              <a:schemeClr val="bg1"/>
            </a:solidFill>
            <a:latin typeface="+mj-lt"/>
          </a:endParaRPr>
        </a:p>
      </dgm:t>
    </dgm:pt>
    <dgm:pt modelId="{96A84C30-BC24-4F96-8CD8-AEF689823C91}" type="parTrans" cxnId="{02C0B42B-2229-4AF3-974E-E89BF53590A2}">
      <dgm:prSet/>
      <dgm:spPr/>
      <dgm:t>
        <a:bodyPr/>
        <a:lstStyle/>
        <a:p>
          <a:endParaRPr lang="en-US"/>
        </a:p>
      </dgm:t>
    </dgm:pt>
    <dgm:pt modelId="{88D49970-3A34-4908-AA64-FCCEFD1ADC26}" type="sibTrans" cxnId="{02C0B42B-2229-4AF3-974E-E89BF53590A2}">
      <dgm:prSet/>
      <dgm:spPr/>
      <dgm:t>
        <a:bodyPr/>
        <a:lstStyle/>
        <a:p>
          <a:endParaRPr lang="en-US"/>
        </a:p>
      </dgm:t>
    </dgm:pt>
    <dgm:pt modelId="{02C158AA-1F0E-4DE8-9355-B8282D11D864}" type="pres">
      <dgm:prSet presAssocID="{7E88FBF9-B32B-4ABF-B7A4-33F3B6FA1ABC}" presName="root" presStyleCnt="0">
        <dgm:presLayoutVars>
          <dgm:dir/>
          <dgm:resizeHandles val="exact"/>
        </dgm:presLayoutVars>
      </dgm:prSet>
      <dgm:spPr/>
    </dgm:pt>
    <dgm:pt modelId="{A632E90D-D70B-4216-8F2E-A2B0B120A553}" type="pres">
      <dgm:prSet presAssocID="{541B22CF-B6A4-45E3-8EBE-E97204272FE4}" presName="compNode" presStyleCnt="0"/>
      <dgm:spPr/>
    </dgm:pt>
    <dgm:pt modelId="{B5382A54-7218-4B03-93CD-C24EFE3FDF53}" type="pres">
      <dgm:prSet presAssocID="{541B22CF-B6A4-45E3-8EBE-E97204272FE4}" presName="bgRect" presStyleLbl="bgShp" presStyleIdx="0" presStyleCnt="2"/>
      <dgm:spPr/>
    </dgm:pt>
    <dgm:pt modelId="{E52636F8-4BDC-4926-826C-4ED88D584070}" type="pres">
      <dgm:prSet presAssocID="{541B22CF-B6A4-45E3-8EBE-E97204272FE4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ireless router"/>
        </a:ext>
      </dgm:extLst>
    </dgm:pt>
    <dgm:pt modelId="{DB69398C-B2C4-4E57-9432-71F36A621F66}" type="pres">
      <dgm:prSet presAssocID="{541B22CF-B6A4-45E3-8EBE-E97204272FE4}" presName="spaceRect" presStyleCnt="0"/>
      <dgm:spPr/>
    </dgm:pt>
    <dgm:pt modelId="{5A032EE4-A6DB-4014-9710-639E0B418D8A}" type="pres">
      <dgm:prSet presAssocID="{541B22CF-B6A4-45E3-8EBE-E97204272FE4}" presName="parTx" presStyleLbl="revTx" presStyleIdx="0" presStyleCnt="2" custScaleX="100453">
        <dgm:presLayoutVars>
          <dgm:chMax val="0"/>
          <dgm:chPref val="0"/>
        </dgm:presLayoutVars>
      </dgm:prSet>
      <dgm:spPr/>
    </dgm:pt>
    <dgm:pt modelId="{E38631C2-AFE0-4A5B-B0EF-3D19A04659F9}" type="pres">
      <dgm:prSet presAssocID="{CB7D908D-9679-454A-9883-BB19A7228A13}" presName="sibTrans" presStyleCnt="0"/>
      <dgm:spPr/>
    </dgm:pt>
    <dgm:pt modelId="{930772C4-7AAB-40E5-81DD-83A498EE0F08}" type="pres">
      <dgm:prSet presAssocID="{CCB1750F-F0FF-4A3C-B29F-5E9BCA405911}" presName="compNode" presStyleCnt="0"/>
      <dgm:spPr/>
    </dgm:pt>
    <dgm:pt modelId="{95F6126B-C65A-4349-945C-AD50555A11B9}" type="pres">
      <dgm:prSet presAssocID="{CCB1750F-F0FF-4A3C-B29F-5E9BCA405911}" presName="bgRect" presStyleLbl="bgShp" presStyleIdx="1" presStyleCnt="2" custScaleY="167772" custLinFactNeighborX="152" custLinFactNeighborY="-9693"/>
      <dgm:spPr/>
    </dgm:pt>
    <dgm:pt modelId="{29288CF3-9C3E-4FF7-9CED-11209E3FF576}" type="pres">
      <dgm:prSet presAssocID="{CCB1750F-F0FF-4A3C-B29F-5E9BCA405911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357B6C15-E3A4-4284-B14C-AEDA9FE7790B}" type="pres">
      <dgm:prSet presAssocID="{CCB1750F-F0FF-4A3C-B29F-5E9BCA405911}" presName="spaceRect" presStyleCnt="0"/>
      <dgm:spPr/>
    </dgm:pt>
    <dgm:pt modelId="{A10EA774-7F0C-4C38-BA92-E02FB67A9674}" type="pres">
      <dgm:prSet presAssocID="{CCB1750F-F0FF-4A3C-B29F-5E9BCA405911}" presName="parTx" presStyleLbl="revTx" presStyleIdx="1" presStyleCnt="2" custScaleY="115158">
        <dgm:presLayoutVars>
          <dgm:chMax val="0"/>
          <dgm:chPref val="0"/>
        </dgm:presLayoutVars>
      </dgm:prSet>
      <dgm:spPr/>
    </dgm:pt>
  </dgm:ptLst>
  <dgm:cxnLst>
    <dgm:cxn modelId="{87AF811D-D245-46DB-B95A-DDF1E84914AB}" srcId="{7E88FBF9-B32B-4ABF-B7A4-33F3B6FA1ABC}" destId="{541B22CF-B6A4-45E3-8EBE-E97204272FE4}" srcOrd="0" destOrd="0" parTransId="{B9DA22E7-CF45-4471-8637-CAEC5CF7A9AA}" sibTransId="{CB7D908D-9679-454A-9883-BB19A7228A13}"/>
    <dgm:cxn modelId="{02C0B42B-2229-4AF3-974E-E89BF53590A2}" srcId="{7E88FBF9-B32B-4ABF-B7A4-33F3B6FA1ABC}" destId="{CCB1750F-F0FF-4A3C-B29F-5E9BCA405911}" srcOrd="1" destOrd="0" parTransId="{96A84C30-BC24-4F96-8CD8-AEF689823C91}" sibTransId="{88D49970-3A34-4908-AA64-FCCEFD1ADC26}"/>
    <dgm:cxn modelId="{4DBDBD68-A7B1-40BC-9FB8-6F95A4D02EB2}" type="presOf" srcId="{7E88FBF9-B32B-4ABF-B7A4-33F3B6FA1ABC}" destId="{02C158AA-1F0E-4DE8-9355-B8282D11D864}" srcOrd="0" destOrd="0" presId="urn:microsoft.com/office/officeart/2018/2/layout/IconVerticalSolidList"/>
    <dgm:cxn modelId="{2B1C0FA2-A846-433F-A878-4A6664960F0C}" type="presOf" srcId="{541B22CF-B6A4-45E3-8EBE-E97204272FE4}" destId="{5A032EE4-A6DB-4014-9710-639E0B418D8A}" srcOrd="0" destOrd="0" presId="urn:microsoft.com/office/officeart/2018/2/layout/IconVerticalSolidList"/>
    <dgm:cxn modelId="{8A392EBE-29C3-423F-AF05-16664E0DD78F}" type="presOf" srcId="{CCB1750F-F0FF-4A3C-B29F-5E9BCA405911}" destId="{A10EA774-7F0C-4C38-BA92-E02FB67A9674}" srcOrd="0" destOrd="0" presId="urn:microsoft.com/office/officeart/2018/2/layout/IconVerticalSolidList"/>
    <dgm:cxn modelId="{2874685C-D368-4078-9BC9-17D29FBF63A4}" type="presParOf" srcId="{02C158AA-1F0E-4DE8-9355-B8282D11D864}" destId="{A632E90D-D70B-4216-8F2E-A2B0B120A553}" srcOrd="0" destOrd="0" presId="urn:microsoft.com/office/officeart/2018/2/layout/IconVerticalSolidList"/>
    <dgm:cxn modelId="{15571AEB-BDBC-447D-8FE8-E1A978F5057E}" type="presParOf" srcId="{A632E90D-D70B-4216-8F2E-A2B0B120A553}" destId="{B5382A54-7218-4B03-93CD-C24EFE3FDF53}" srcOrd="0" destOrd="0" presId="urn:microsoft.com/office/officeart/2018/2/layout/IconVerticalSolidList"/>
    <dgm:cxn modelId="{29AF7284-A6DB-4C6B-B985-2C5861C74822}" type="presParOf" srcId="{A632E90D-D70B-4216-8F2E-A2B0B120A553}" destId="{E52636F8-4BDC-4926-826C-4ED88D584070}" srcOrd="1" destOrd="0" presId="urn:microsoft.com/office/officeart/2018/2/layout/IconVerticalSolidList"/>
    <dgm:cxn modelId="{45EE8E8F-997D-4E61-A46F-7DB21D7D6BF1}" type="presParOf" srcId="{A632E90D-D70B-4216-8F2E-A2B0B120A553}" destId="{DB69398C-B2C4-4E57-9432-71F36A621F66}" srcOrd="2" destOrd="0" presId="urn:microsoft.com/office/officeart/2018/2/layout/IconVerticalSolidList"/>
    <dgm:cxn modelId="{E61F7883-30D0-4E7A-8CA0-6CD1C6D2FC61}" type="presParOf" srcId="{A632E90D-D70B-4216-8F2E-A2B0B120A553}" destId="{5A032EE4-A6DB-4014-9710-639E0B418D8A}" srcOrd="3" destOrd="0" presId="urn:microsoft.com/office/officeart/2018/2/layout/IconVerticalSolidList"/>
    <dgm:cxn modelId="{A5EBB819-EF1A-4DA8-9B7C-31B86477B72B}" type="presParOf" srcId="{02C158AA-1F0E-4DE8-9355-B8282D11D864}" destId="{E38631C2-AFE0-4A5B-B0EF-3D19A04659F9}" srcOrd="1" destOrd="0" presId="urn:microsoft.com/office/officeart/2018/2/layout/IconVerticalSolidList"/>
    <dgm:cxn modelId="{20FD7871-31CB-45A7-829C-0A656904E788}" type="presParOf" srcId="{02C158AA-1F0E-4DE8-9355-B8282D11D864}" destId="{930772C4-7AAB-40E5-81DD-83A498EE0F08}" srcOrd="2" destOrd="0" presId="urn:microsoft.com/office/officeart/2018/2/layout/IconVerticalSolidList"/>
    <dgm:cxn modelId="{482B5089-B121-487C-815F-CAC3E998983C}" type="presParOf" srcId="{930772C4-7AAB-40E5-81DD-83A498EE0F08}" destId="{95F6126B-C65A-4349-945C-AD50555A11B9}" srcOrd="0" destOrd="0" presId="urn:microsoft.com/office/officeart/2018/2/layout/IconVerticalSolidList"/>
    <dgm:cxn modelId="{C27946CE-6C37-4D52-A71B-00419C302685}" type="presParOf" srcId="{930772C4-7AAB-40E5-81DD-83A498EE0F08}" destId="{29288CF3-9C3E-4FF7-9CED-11209E3FF576}" srcOrd="1" destOrd="0" presId="urn:microsoft.com/office/officeart/2018/2/layout/IconVerticalSolidList"/>
    <dgm:cxn modelId="{FCC33277-8DAB-4296-83D2-8936DA5DA9E1}" type="presParOf" srcId="{930772C4-7AAB-40E5-81DD-83A498EE0F08}" destId="{357B6C15-E3A4-4284-B14C-AEDA9FE7790B}" srcOrd="2" destOrd="0" presId="urn:microsoft.com/office/officeart/2018/2/layout/IconVerticalSolidList"/>
    <dgm:cxn modelId="{D6E2592E-76A1-4894-A92A-19EF68928EEE}" type="presParOf" srcId="{930772C4-7AAB-40E5-81DD-83A498EE0F08}" destId="{A10EA774-7F0C-4C38-BA92-E02FB67A9674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A4125E0-F32F-4FE0-B3D8-FA2DFB9E7032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</dgm:pt>
    <dgm:pt modelId="{DFEB19D3-494A-4BF7-8AF2-3252324BAD61}">
      <dgm:prSet phldrT="[Text]"/>
      <dgm:spPr/>
      <dgm:t>
        <a:bodyPr/>
        <a:lstStyle/>
        <a:p>
          <a:r>
            <a:rPr lang="en-US"/>
            <a:t>Outlier Handing</a:t>
          </a:r>
        </a:p>
      </dgm:t>
    </dgm:pt>
    <dgm:pt modelId="{97E39870-FDA0-4517-B08E-06EB66C00E61}" type="parTrans" cxnId="{64792AC2-7CEF-43E3-A730-AC113DBADD6C}">
      <dgm:prSet/>
      <dgm:spPr/>
      <dgm:t>
        <a:bodyPr/>
        <a:lstStyle/>
        <a:p>
          <a:endParaRPr lang="en-US"/>
        </a:p>
      </dgm:t>
    </dgm:pt>
    <dgm:pt modelId="{056E33C6-9CD8-4BCC-B258-FE550502F8AB}" type="sibTrans" cxnId="{64792AC2-7CEF-43E3-A730-AC113DBADD6C}">
      <dgm:prSet/>
      <dgm:spPr/>
      <dgm:t>
        <a:bodyPr/>
        <a:lstStyle/>
        <a:p>
          <a:endParaRPr lang="en-US"/>
        </a:p>
      </dgm:t>
    </dgm:pt>
    <dgm:pt modelId="{85FD3BAC-22AF-4DD3-860C-E2607C521E90}">
      <dgm:prSet phldrT="[Text]"/>
      <dgm:spPr/>
      <dgm:t>
        <a:bodyPr/>
        <a:lstStyle/>
        <a:p>
          <a:r>
            <a:rPr lang="en-US"/>
            <a:t>Feature Engineering</a:t>
          </a:r>
        </a:p>
      </dgm:t>
    </dgm:pt>
    <dgm:pt modelId="{1ABE5B8E-A58D-4605-9FD8-EEE88865E60C}" type="parTrans" cxnId="{97A5E3C8-C30D-4D1C-83B7-B0C6EF406FFE}">
      <dgm:prSet/>
      <dgm:spPr/>
      <dgm:t>
        <a:bodyPr/>
        <a:lstStyle/>
        <a:p>
          <a:endParaRPr lang="en-US"/>
        </a:p>
      </dgm:t>
    </dgm:pt>
    <dgm:pt modelId="{375B018C-C0CA-4D13-A36B-DC3D4CB4FAB8}" type="sibTrans" cxnId="{97A5E3C8-C30D-4D1C-83B7-B0C6EF406FFE}">
      <dgm:prSet/>
      <dgm:spPr/>
      <dgm:t>
        <a:bodyPr/>
        <a:lstStyle/>
        <a:p>
          <a:endParaRPr lang="en-US"/>
        </a:p>
      </dgm:t>
    </dgm:pt>
    <dgm:pt modelId="{240D6186-5F47-4DD1-869E-81FCF9FFBEBB}">
      <dgm:prSet phldrT="[Text]"/>
      <dgm:spPr/>
      <dgm:t>
        <a:bodyPr/>
        <a:lstStyle/>
        <a:p>
          <a:r>
            <a:rPr lang="en-US"/>
            <a:t>Missing Value</a:t>
          </a:r>
        </a:p>
      </dgm:t>
    </dgm:pt>
    <dgm:pt modelId="{A19A0A4D-8A62-49CB-9949-E7C122A0E178}" type="parTrans" cxnId="{897B5208-2FAE-4989-87D2-20BBF83215D8}">
      <dgm:prSet/>
      <dgm:spPr/>
      <dgm:t>
        <a:bodyPr/>
        <a:lstStyle/>
        <a:p>
          <a:endParaRPr lang="en-US"/>
        </a:p>
      </dgm:t>
    </dgm:pt>
    <dgm:pt modelId="{6AF0CB97-CECE-4E7E-9210-977EEBEEACBF}" type="sibTrans" cxnId="{897B5208-2FAE-4989-87D2-20BBF83215D8}">
      <dgm:prSet/>
      <dgm:spPr/>
      <dgm:t>
        <a:bodyPr/>
        <a:lstStyle/>
        <a:p>
          <a:endParaRPr lang="en-US"/>
        </a:p>
      </dgm:t>
    </dgm:pt>
    <dgm:pt modelId="{FBABCAFB-FBF4-4634-87F7-040CBD905913}">
      <dgm:prSet phldrT="[Text]"/>
      <dgm:spPr/>
      <dgm:t>
        <a:bodyPr/>
        <a:lstStyle/>
        <a:p>
          <a:r>
            <a:rPr lang="en-US"/>
            <a:t>Split Train and Test</a:t>
          </a:r>
        </a:p>
      </dgm:t>
    </dgm:pt>
    <dgm:pt modelId="{78EDF6A4-A77F-43AF-B163-EE6F95E1F84A}" type="parTrans" cxnId="{1F96F974-8F62-4735-822D-C9B49DEA937A}">
      <dgm:prSet/>
      <dgm:spPr/>
      <dgm:t>
        <a:bodyPr/>
        <a:lstStyle/>
        <a:p>
          <a:endParaRPr lang="en-US"/>
        </a:p>
      </dgm:t>
    </dgm:pt>
    <dgm:pt modelId="{B5374739-CB84-4B0E-9C67-58DB3A1E7155}" type="sibTrans" cxnId="{1F96F974-8F62-4735-822D-C9B49DEA937A}">
      <dgm:prSet/>
      <dgm:spPr/>
      <dgm:t>
        <a:bodyPr/>
        <a:lstStyle/>
        <a:p>
          <a:endParaRPr lang="en-US"/>
        </a:p>
      </dgm:t>
    </dgm:pt>
    <dgm:pt modelId="{4CB63C8B-ADDD-4BE3-9B85-AF2C76B0D78D}" type="pres">
      <dgm:prSet presAssocID="{3A4125E0-F32F-4FE0-B3D8-FA2DFB9E7032}" presName="CompostProcess" presStyleCnt="0">
        <dgm:presLayoutVars>
          <dgm:dir/>
          <dgm:resizeHandles val="exact"/>
        </dgm:presLayoutVars>
      </dgm:prSet>
      <dgm:spPr/>
    </dgm:pt>
    <dgm:pt modelId="{9FC84F02-B783-4857-B809-503546C0EE27}" type="pres">
      <dgm:prSet presAssocID="{3A4125E0-F32F-4FE0-B3D8-FA2DFB9E7032}" presName="arrow" presStyleLbl="bgShp" presStyleIdx="0" presStyleCnt="1"/>
      <dgm:spPr/>
    </dgm:pt>
    <dgm:pt modelId="{7673CBEC-FFB3-472B-86DE-4ACEB2A2B538}" type="pres">
      <dgm:prSet presAssocID="{3A4125E0-F32F-4FE0-B3D8-FA2DFB9E7032}" presName="linearProcess" presStyleCnt="0"/>
      <dgm:spPr/>
    </dgm:pt>
    <dgm:pt modelId="{39F528FF-90F8-40BC-82DC-E48F1D2437A2}" type="pres">
      <dgm:prSet presAssocID="{DFEB19D3-494A-4BF7-8AF2-3252324BAD61}" presName="textNode" presStyleLbl="node1" presStyleIdx="0" presStyleCnt="4">
        <dgm:presLayoutVars>
          <dgm:bulletEnabled val="1"/>
        </dgm:presLayoutVars>
      </dgm:prSet>
      <dgm:spPr/>
    </dgm:pt>
    <dgm:pt modelId="{D03BC22D-F6DE-4FA9-A2D9-9EDA85CE9ED6}" type="pres">
      <dgm:prSet presAssocID="{056E33C6-9CD8-4BCC-B258-FE550502F8AB}" presName="sibTrans" presStyleCnt="0"/>
      <dgm:spPr/>
    </dgm:pt>
    <dgm:pt modelId="{43778491-6C21-4E10-B528-B60D2AE47989}" type="pres">
      <dgm:prSet presAssocID="{85FD3BAC-22AF-4DD3-860C-E2607C521E90}" presName="textNode" presStyleLbl="node1" presStyleIdx="1" presStyleCnt="4">
        <dgm:presLayoutVars>
          <dgm:bulletEnabled val="1"/>
        </dgm:presLayoutVars>
      </dgm:prSet>
      <dgm:spPr/>
    </dgm:pt>
    <dgm:pt modelId="{DF5AFBE8-2D31-46F2-ABEE-448DB333C55F}" type="pres">
      <dgm:prSet presAssocID="{375B018C-C0CA-4D13-A36B-DC3D4CB4FAB8}" presName="sibTrans" presStyleCnt="0"/>
      <dgm:spPr/>
    </dgm:pt>
    <dgm:pt modelId="{70D2E5B7-B16C-46FE-9511-2E1AC2882C0C}" type="pres">
      <dgm:prSet presAssocID="{240D6186-5F47-4DD1-869E-81FCF9FFBEBB}" presName="textNode" presStyleLbl="node1" presStyleIdx="2" presStyleCnt="4">
        <dgm:presLayoutVars>
          <dgm:bulletEnabled val="1"/>
        </dgm:presLayoutVars>
      </dgm:prSet>
      <dgm:spPr/>
    </dgm:pt>
    <dgm:pt modelId="{1768B569-3383-4216-951C-DDA6F4822992}" type="pres">
      <dgm:prSet presAssocID="{6AF0CB97-CECE-4E7E-9210-977EEBEEACBF}" presName="sibTrans" presStyleCnt="0"/>
      <dgm:spPr/>
    </dgm:pt>
    <dgm:pt modelId="{1FDC83C6-60B4-43FC-BB6D-1BFE912CD2D0}" type="pres">
      <dgm:prSet presAssocID="{FBABCAFB-FBF4-4634-87F7-040CBD905913}" presName="textNode" presStyleLbl="node1" presStyleIdx="3" presStyleCnt="4">
        <dgm:presLayoutVars>
          <dgm:bulletEnabled val="1"/>
        </dgm:presLayoutVars>
      </dgm:prSet>
      <dgm:spPr/>
    </dgm:pt>
  </dgm:ptLst>
  <dgm:cxnLst>
    <dgm:cxn modelId="{897B5208-2FAE-4989-87D2-20BBF83215D8}" srcId="{3A4125E0-F32F-4FE0-B3D8-FA2DFB9E7032}" destId="{240D6186-5F47-4DD1-869E-81FCF9FFBEBB}" srcOrd="2" destOrd="0" parTransId="{A19A0A4D-8A62-49CB-9949-E7C122A0E178}" sibTransId="{6AF0CB97-CECE-4E7E-9210-977EEBEEACBF}"/>
    <dgm:cxn modelId="{1F96F974-8F62-4735-822D-C9B49DEA937A}" srcId="{3A4125E0-F32F-4FE0-B3D8-FA2DFB9E7032}" destId="{FBABCAFB-FBF4-4634-87F7-040CBD905913}" srcOrd="3" destOrd="0" parTransId="{78EDF6A4-A77F-43AF-B163-EE6F95E1F84A}" sibTransId="{B5374739-CB84-4B0E-9C67-58DB3A1E7155}"/>
    <dgm:cxn modelId="{20AD1C7D-FE6C-4971-8D38-7898BB1E5A62}" type="presOf" srcId="{240D6186-5F47-4DD1-869E-81FCF9FFBEBB}" destId="{70D2E5B7-B16C-46FE-9511-2E1AC2882C0C}" srcOrd="0" destOrd="0" presId="urn:microsoft.com/office/officeart/2005/8/layout/hProcess9"/>
    <dgm:cxn modelId="{183F3296-437B-40FA-8870-2B21E20806F0}" type="presOf" srcId="{3A4125E0-F32F-4FE0-B3D8-FA2DFB9E7032}" destId="{4CB63C8B-ADDD-4BE3-9B85-AF2C76B0D78D}" srcOrd="0" destOrd="0" presId="urn:microsoft.com/office/officeart/2005/8/layout/hProcess9"/>
    <dgm:cxn modelId="{64792AC2-7CEF-43E3-A730-AC113DBADD6C}" srcId="{3A4125E0-F32F-4FE0-B3D8-FA2DFB9E7032}" destId="{DFEB19D3-494A-4BF7-8AF2-3252324BAD61}" srcOrd="0" destOrd="0" parTransId="{97E39870-FDA0-4517-B08E-06EB66C00E61}" sibTransId="{056E33C6-9CD8-4BCC-B258-FE550502F8AB}"/>
    <dgm:cxn modelId="{AE3996C4-1EB4-415A-9FEF-CD09C36D640C}" type="presOf" srcId="{85FD3BAC-22AF-4DD3-860C-E2607C521E90}" destId="{43778491-6C21-4E10-B528-B60D2AE47989}" srcOrd="0" destOrd="0" presId="urn:microsoft.com/office/officeart/2005/8/layout/hProcess9"/>
    <dgm:cxn modelId="{B05953C6-8459-4D18-AC8C-DBD980A3DD4D}" type="presOf" srcId="{FBABCAFB-FBF4-4634-87F7-040CBD905913}" destId="{1FDC83C6-60B4-43FC-BB6D-1BFE912CD2D0}" srcOrd="0" destOrd="0" presId="urn:microsoft.com/office/officeart/2005/8/layout/hProcess9"/>
    <dgm:cxn modelId="{97A5E3C8-C30D-4D1C-83B7-B0C6EF406FFE}" srcId="{3A4125E0-F32F-4FE0-B3D8-FA2DFB9E7032}" destId="{85FD3BAC-22AF-4DD3-860C-E2607C521E90}" srcOrd="1" destOrd="0" parTransId="{1ABE5B8E-A58D-4605-9FD8-EEE88865E60C}" sibTransId="{375B018C-C0CA-4D13-A36B-DC3D4CB4FAB8}"/>
    <dgm:cxn modelId="{2AFAE2D0-65B5-4C97-BE88-3A4C57FA41A1}" type="presOf" srcId="{DFEB19D3-494A-4BF7-8AF2-3252324BAD61}" destId="{39F528FF-90F8-40BC-82DC-E48F1D2437A2}" srcOrd="0" destOrd="0" presId="urn:microsoft.com/office/officeart/2005/8/layout/hProcess9"/>
    <dgm:cxn modelId="{5EFD610B-CBA0-42BC-AF8D-C5393BFEA599}" type="presParOf" srcId="{4CB63C8B-ADDD-4BE3-9B85-AF2C76B0D78D}" destId="{9FC84F02-B783-4857-B809-503546C0EE27}" srcOrd="0" destOrd="0" presId="urn:microsoft.com/office/officeart/2005/8/layout/hProcess9"/>
    <dgm:cxn modelId="{0139A734-1B70-4DDA-ADF5-1623AE7E0C90}" type="presParOf" srcId="{4CB63C8B-ADDD-4BE3-9B85-AF2C76B0D78D}" destId="{7673CBEC-FFB3-472B-86DE-4ACEB2A2B538}" srcOrd="1" destOrd="0" presId="urn:microsoft.com/office/officeart/2005/8/layout/hProcess9"/>
    <dgm:cxn modelId="{1767760C-6136-43FD-AD6A-F75612C659CD}" type="presParOf" srcId="{7673CBEC-FFB3-472B-86DE-4ACEB2A2B538}" destId="{39F528FF-90F8-40BC-82DC-E48F1D2437A2}" srcOrd="0" destOrd="0" presId="urn:microsoft.com/office/officeart/2005/8/layout/hProcess9"/>
    <dgm:cxn modelId="{0AAB576C-6EE9-47F9-A728-D2DAFFFC2051}" type="presParOf" srcId="{7673CBEC-FFB3-472B-86DE-4ACEB2A2B538}" destId="{D03BC22D-F6DE-4FA9-A2D9-9EDA85CE9ED6}" srcOrd="1" destOrd="0" presId="urn:microsoft.com/office/officeart/2005/8/layout/hProcess9"/>
    <dgm:cxn modelId="{299A565B-4826-4FDC-A3F9-B915B3087321}" type="presParOf" srcId="{7673CBEC-FFB3-472B-86DE-4ACEB2A2B538}" destId="{43778491-6C21-4E10-B528-B60D2AE47989}" srcOrd="2" destOrd="0" presId="urn:microsoft.com/office/officeart/2005/8/layout/hProcess9"/>
    <dgm:cxn modelId="{1E8DBFAC-596C-473C-8079-3295786005FD}" type="presParOf" srcId="{7673CBEC-FFB3-472B-86DE-4ACEB2A2B538}" destId="{DF5AFBE8-2D31-46F2-ABEE-448DB333C55F}" srcOrd="3" destOrd="0" presId="urn:microsoft.com/office/officeart/2005/8/layout/hProcess9"/>
    <dgm:cxn modelId="{87923756-D860-41C5-8E88-52A6D2BC06DD}" type="presParOf" srcId="{7673CBEC-FFB3-472B-86DE-4ACEB2A2B538}" destId="{70D2E5B7-B16C-46FE-9511-2E1AC2882C0C}" srcOrd="4" destOrd="0" presId="urn:microsoft.com/office/officeart/2005/8/layout/hProcess9"/>
    <dgm:cxn modelId="{26C07F17-448D-432B-816D-37961CB937CB}" type="presParOf" srcId="{7673CBEC-FFB3-472B-86DE-4ACEB2A2B538}" destId="{1768B569-3383-4216-951C-DDA6F4822992}" srcOrd="5" destOrd="0" presId="urn:microsoft.com/office/officeart/2005/8/layout/hProcess9"/>
    <dgm:cxn modelId="{74361739-FC43-4477-BE02-BA359A00A0AB}" type="presParOf" srcId="{7673CBEC-FFB3-472B-86DE-4ACEB2A2B538}" destId="{1FDC83C6-60B4-43FC-BB6D-1BFE912CD2D0}" srcOrd="6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382A54-7218-4B03-93CD-C24EFE3FDF53}">
      <dsp:nvSpPr>
        <dsp:cNvPr id="0" name=""/>
        <dsp:cNvSpPr/>
      </dsp:nvSpPr>
      <dsp:spPr>
        <a:xfrm>
          <a:off x="-5186" y="173911"/>
          <a:ext cx="6369655" cy="83079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2636F8-4BDC-4926-826C-4ED88D584070}">
      <dsp:nvSpPr>
        <dsp:cNvPr id="0" name=""/>
        <dsp:cNvSpPr/>
      </dsp:nvSpPr>
      <dsp:spPr>
        <a:xfrm>
          <a:off x="246127" y="360839"/>
          <a:ext cx="456934" cy="45693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A032EE4-A6DB-4014-9710-639E0B418D8A}">
      <dsp:nvSpPr>
        <dsp:cNvPr id="0" name=""/>
        <dsp:cNvSpPr/>
      </dsp:nvSpPr>
      <dsp:spPr>
        <a:xfrm>
          <a:off x="942127" y="173911"/>
          <a:ext cx="5432714" cy="8307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925" tIns="87925" rIns="87925" bIns="87925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>
              <a:solidFill>
                <a:prstClr val="black"/>
              </a:solidFill>
              <a:latin typeface="Century Gothic" panose="020B0502020202020204"/>
              <a:ea typeface="+mn-ea"/>
              <a:cs typeface="+mn-cs"/>
            </a:rPr>
            <a:t>Car Insurance Claim Prediction</a:t>
          </a:r>
          <a:endParaRPr lang="en-US" sz="2500" kern="1200" dirty="0"/>
        </a:p>
      </dsp:txBody>
      <dsp:txXfrm>
        <a:off x="942127" y="173911"/>
        <a:ext cx="5432714" cy="830790"/>
      </dsp:txXfrm>
    </dsp:sp>
    <dsp:sp modelId="{95F6126B-C65A-4349-945C-AD50555A11B9}">
      <dsp:nvSpPr>
        <dsp:cNvPr id="0" name=""/>
        <dsp:cNvSpPr/>
      </dsp:nvSpPr>
      <dsp:spPr>
        <a:xfrm>
          <a:off x="0" y="1131871"/>
          <a:ext cx="6369655" cy="1393833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9288CF3-9C3E-4FF7-9CED-11209E3FF576}">
      <dsp:nvSpPr>
        <dsp:cNvPr id="0" name=""/>
        <dsp:cNvSpPr/>
      </dsp:nvSpPr>
      <dsp:spPr>
        <a:xfrm>
          <a:off x="246127" y="1680849"/>
          <a:ext cx="456934" cy="45693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0EA774-7F0C-4C38-BA92-E02FB67A9674}">
      <dsp:nvSpPr>
        <dsp:cNvPr id="0" name=""/>
        <dsp:cNvSpPr/>
      </dsp:nvSpPr>
      <dsp:spPr>
        <a:xfrm>
          <a:off x="954376" y="1430956"/>
          <a:ext cx="5408214" cy="9567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925" tIns="87925" rIns="87925" bIns="87925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solidFill>
                <a:schemeClr val="bg1"/>
              </a:solidFill>
              <a:latin typeface="+mj-lt"/>
            </a:rPr>
            <a:t>Prepared by: </a:t>
          </a:r>
          <a:r>
            <a:rPr lang="en-US" sz="1800" b="1" kern="1200">
              <a:solidFill>
                <a:schemeClr val="bg1"/>
              </a:solidFill>
              <a:latin typeface="+mj-lt"/>
            </a:rPr>
            <a:t>Albert Zihan Zeng</a:t>
          </a:r>
          <a:endParaRPr lang="en-US" sz="1800" kern="1200" dirty="0">
            <a:solidFill>
              <a:schemeClr val="bg1"/>
            </a:solidFill>
            <a:latin typeface="+mj-lt"/>
          </a:endParaRPr>
        </a:p>
      </dsp:txBody>
      <dsp:txXfrm>
        <a:off x="954376" y="1430956"/>
        <a:ext cx="5408214" cy="95672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C84F02-B783-4857-B809-503546C0EE27}">
      <dsp:nvSpPr>
        <dsp:cNvPr id="0" name=""/>
        <dsp:cNvSpPr/>
      </dsp:nvSpPr>
      <dsp:spPr>
        <a:xfrm>
          <a:off x="609600" y="0"/>
          <a:ext cx="6908800" cy="4392660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9F528FF-90F8-40BC-82DC-E48F1D2437A2}">
      <dsp:nvSpPr>
        <dsp:cNvPr id="0" name=""/>
        <dsp:cNvSpPr/>
      </dsp:nvSpPr>
      <dsp:spPr>
        <a:xfrm>
          <a:off x="4067" y="1317798"/>
          <a:ext cx="1956593" cy="175706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Outlier Handing</a:t>
          </a:r>
        </a:p>
      </dsp:txBody>
      <dsp:txXfrm>
        <a:off x="89840" y="1403571"/>
        <a:ext cx="1785047" cy="1585518"/>
      </dsp:txXfrm>
    </dsp:sp>
    <dsp:sp modelId="{43778491-6C21-4E10-B528-B60D2AE47989}">
      <dsp:nvSpPr>
        <dsp:cNvPr id="0" name=""/>
        <dsp:cNvSpPr/>
      </dsp:nvSpPr>
      <dsp:spPr>
        <a:xfrm>
          <a:off x="2058491" y="1317798"/>
          <a:ext cx="1956593" cy="175706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Feature Engineering</a:t>
          </a:r>
        </a:p>
      </dsp:txBody>
      <dsp:txXfrm>
        <a:off x="2144264" y="1403571"/>
        <a:ext cx="1785047" cy="1585518"/>
      </dsp:txXfrm>
    </dsp:sp>
    <dsp:sp modelId="{70D2E5B7-B16C-46FE-9511-2E1AC2882C0C}">
      <dsp:nvSpPr>
        <dsp:cNvPr id="0" name=""/>
        <dsp:cNvSpPr/>
      </dsp:nvSpPr>
      <dsp:spPr>
        <a:xfrm>
          <a:off x="4112914" y="1317798"/>
          <a:ext cx="1956593" cy="175706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Missing Value</a:t>
          </a:r>
        </a:p>
      </dsp:txBody>
      <dsp:txXfrm>
        <a:off x="4198687" y="1403571"/>
        <a:ext cx="1785047" cy="1585518"/>
      </dsp:txXfrm>
    </dsp:sp>
    <dsp:sp modelId="{1FDC83C6-60B4-43FC-BB6D-1BFE912CD2D0}">
      <dsp:nvSpPr>
        <dsp:cNvPr id="0" name=""/>
        <dsp:cNvSpPr/>
      </dsp:nvSpPr>
      <dsp:spPr>
        <a:xfrm>
          <a:off x="6167338" y="1317798"/>
          <a:ext cx="1956593" cy="175706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Split Train and Test</a:t>
          </a:r>
        </a:p>
      </dsp:txBody>
      <dsp:txXfrm>
        <a:off x="6253111" y="1403571"/>
        <a:ext cx="1785047" cy="158551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BDC3E-F8C5-41A4-847F-A9A0E4E93C59}" type="datetimeFigureOut">
              <a:rPr lang="en-US" smtClean="0"/>
              <a:t>1/11/2024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7BBA0-7660-4D5B-8960-98FF86EF9B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213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BDC3E-F8C5-41A4-847F-A9A0E4E93C59}" type="datetimeFigureOut">
              <a:rPr lang="en-US" smtClean="0"/>
              <a:t>1/11/2024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7BBA0-7660-4D5B-8960-98FF86EF9B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045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BDC3E-F8C5-41A4-847F-A9A0E4E93C59}" type="datetimeFigureOut">
              <a:rPr lang="en-US" smtClean="0"/>
              <a:t>1/11/2024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7BBA0-7660-4D5B-8960-98FF86EF9B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072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BDC3E-F8C5-41A4-847F-A9A0E4E93C59}" type="datetimeFigureOut">
              <a:rPr lang="en-US" smtClean="0"/>
              <a:t>1/11/2024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7BBA0-7660-4D5B-8960-98FF86EF9B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677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BDC3E-F8C5-41A4-847F-A9A0E4E93C59}" type="datetimeFigureOut">
              <a:rPr lang="en-US" smtClean="0"/>
              <a:t>1/11/2024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7BBA0-7660-4D5B-8960-98FF86EF9B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718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BDC3E-F8C5-41A4-847F-A9A0E4E93C59}" type="datetimeFigureOut">
              <a:rPr lang="en-US" smtClean="0"/>
              <a:t>1/11/2024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7BBA0-7660-4D5B-8960-98FF86EF9B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530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BDC3E-F8C5-41A4-847F-A9A0E4E93C59}" type="datetimeFigureOut">
              <a:rPr lang="en-US" smtClean="0"/>
              <a:t>1/11/2024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7BBA0-7660-4D5B-8960-98FF86EF9B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4496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BDC3E-F8C5-41A4-847F-A9A0E4E93C59}" type="datetimeFigureOut">
              <a:rPr lang="en-US" smtClean="0"/>
              <a:t>1/11/2024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7BBA0-7660-4D5B-8960-98FF86EF9B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167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BDC3E-F8C5-41A4-847F-A9A0E4E93C59}" type="datetimeFigureOut">
              <a:rPr lang="en-US" smtClean="0"/>
              <a:t>1/11/2024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7BBA0-7660-4D5B-8960-98FF86EF9B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478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BDC3E-F8C5-41A4-847F-A9A0E4E93C59}" type="datetimeFigureOut">
              <a:rPr lang="en-US" smtClean="0"/>
              <a:t>1/11/2024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7BBA0-7660-4D5B-8960-98FF86EF9B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257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BDC3E-F8C5-41A4-847F-A9A0E4E93C59}" type="datetimeFigureOut">
              <a:rPr lang="en-US" smtClean="0"/>
              <a:t>1/11/2024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7BBA0-7660-4D5B-8960-98FF86EF9B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589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BDC3E-F8C5-41A4-847F-A9A0E4E93C59}" type="datetimeFigureOut">
              <a:rPr lang="en-US" smtClean="0"/>
              <a:t>1/11/2024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7BBA0-7660-4D5B-8960-98FF86EF9B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444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BDC3E-F8C5-41A4-847F-A9A0E4E93C59}" type="datetimeFigureOut">
              <a:rPr lang="en-US" smtClean="0"/>
              <a:t>1/11/2024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7BBA0-7660-4D5B-8960-98FF86EF9B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530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BDC3E-F8C5-41A4-847F-A9A0E4E93C59}" type="datetimeFigureOut">
              <a:rPr lang="en-US" smtClean="0"/>
              <a:t>1/11/2024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7BBA0-7660-4D5B-8960-98FF86EF9B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775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BDC3E-F8C5-41A4-847F-A9A0E4E93C59}" type="datetimeFigureOut">
              <a:rPr lang="en-US" smtClean="0"/>
              <a:t>1/11/2024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7BBA0-7660-4D5B-8960-98FF86EF9B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726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BDC3E-F8C5-41A4-847F-A9A0E4E93C59}" type="datetimeFigureOut">
              <a:rPr lang="en-US" smtClean="0"/>
              <a:t>1/11/2024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7BBA0-7660-4D5B-8960-98FF86EF9B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623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D82BDC3E-F8C5-41A4-847F-A9A0E4E93C59}" type="datetimeFigureOut">
              <a:rPr lang="en-US" smtClean="0"/>
              <a:t>1/11/2024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7927BBA0-7660-4D5B-8960-98FF86EF9B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035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82BDC3E-F8C5-41A4-847F-A9A0E4E93C59}" type="datetimeFigureOut">
              <a:rPr lang="en-US" smtClean="0"/>
              <a:t>1/11/2024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7927BBA0-7660-4D5B-8960-98FF86EF9B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94960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485" r:id="rId1"/>
    <p:sldLayoutId id="2147484486" r:id="rId2"/>
    <p:sldLayoutId id="2147484487" r:id="rId3"/>
    <p:sldLayoutId id="2147484488" r:id="rId4"/>
    <p:sldLayoutId id="2147484489" r:id="rId5"/>
    <p:sldLayoutId id="2147484490" r:id="rId6"/>
    <p:sldLayoutId id="2147484491" r:id="rId7"/>
    <p:sldLayoutId id="2147484492" r:id="rId8"/>
    <p:sldLayoutId id="2147484493" r:id="rId9"/>
    <p:sldLayoutId id="2147484494" r:id="rId10"/>
    <p:sldLayoutId id="2147484495" r:id="rId11"/>
    <p:sldLayoutId id="2147484496" r:id="rId12"/>
    <p:sldLayoutId id="2147484497" r:id="rId13"/>
    <p:sldLayoutId id="2147484498" r:id="rId14"/>
    <p:sldLayoutId id="2147484499" r:id="rId15"/>
    <p:sldLayoutId id="2147484500" r:id="rId16"/>
    <p:sldLayoutId id="2147484501" r:id="rId17"/>
  </p:sldLayoutIdLst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8.svg"/><Relationship Id="rId5" Type="http://schemas.openxmlformats.org/officeDocument/2006/relationships/image" Target="../media/image67.png"/><Relationship Id="rId4" Type="http://schemas.openxmlformats.org/officeDocument/2006/relationships/image" Target="../media/image66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aggle.com/datasets/sagnik1511/car-insurance-data/data" TargetMode="Externa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svg"/><Relationship Id="rId18" Type="http://schemas.openxmlformats.org/officeDocument/2006/relationships/image" Target="../media/image33.png"/><Relationship Id="rId3" Type="http://schemas.openxmlformats.org/officeDocument/2006/relationships/image" Target="../media/image18.png"/><Relationship Id="rId7" Type="http://schemas.openxmlformats.org/officeDocument/2006/relationships/image" Target="../media/image22.svg"/><Relationship Id="rId12" Type="http://schemas.openxmlformats.org/officeDocument/2006/relationships/image" Target="../media/image27.png"/><Relationship Id="rId17" Type="http://schemas.openxmlformats.org/officeDocument/2006/relationships/image" Target="../media/image32.svg"/><Relationship Id="rId2" Type="http://schemas.openxmlformats.org/officeDocument/2006/relationships/image" Target="../media/image17.png"/><Relationship Id="rId16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11" Type="http://schemas.openxmlformats.org/officeDocument/2006/relationships/image" Target="../media/image26.svg"/><Relationship Id="rId5" Type="http://schemas.openxmlformats.org/officeDocument/2006/relationships/image" Target="../media/image20.svg"/><Relationship Id="rId15" Type="http://schemas.openxmlformats.org/officeDocument/2006/relationships/image" Target="../media/image30.svg"/><Relationship Id="rId10" Type="http://schemas.openxmlformats.org/officeDocument/2006/relationships/image" Target="../media/image25.png"/><Relationship Id="rId19" Type="http://schemas.openxmlformats.org/officeDocument/2006/relationships/image" Target="../media/image34.svg"/><Relationship Id="rId4" Type="http://schemas.openxmlformats.org/officeDocument/2006/relationships/image" Target="../media/image19.png"/><Relationship Id="rId9" Type="http://schemas.openxmlformats.org/officeDocument/2006/relationships/image" Target="../media/image24.svg"/><Relationship Id="rId14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omputer script on a screen">
            <a:extLst>
              <a:ext uri="{FF2B5EF4-FFF2-40B4-BE49-F238E27FC236}">
                <a16:creationId xmlns:a16="http://schemas.microsoft.com/office/drawing/2014/main" id="{24F7D15A-33AF-E1C9-4F9A-6826DFA8FE9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5980" r="-1" b="9748"/>
          <a:stretch/>
        </p:blipFill>
        <p:spPr>
          <a:xfrm>
            <a:off x="0" y="-238115"/>
            <a:ext cx="12191695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DF890EB-BE92-9374-61E1-651BD5B60F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9491" y="544945"/>
            <a:ext cx="7915564" cy="785091"/>
          </a:xfrm>
        </p:spPr>
        <p:txBody>
          <a:bodyPr anchor="ctr">
            <a:normAutofit/>
          </a:bodyPr>
          <a:lstStyle/>
          <a:p>
            <a:r>
              <a:rPr lang="en-US" sz="3600" b="1" cap="none">
                <a:solidFill>
                  <a:schemeClr val="tx1"/>
                </a:solidFill>
                <a:latin typeface="Century Gothic" panose="020B0502020202020204" pitchFamily="34" charset="0"/>
              </a:rPr>
              <a:t>DSP SAS project</a:t>
            </a:r>
            <a:endParaRPr lang="en-US" sz="3600" b="1" cap="none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graphicFrame>
        <p:nvGraphicFramePr>
          <p:cNvPr id="24" name="Rectangle 1">
            <a:extLst>
              <a:ext uri="{FF2B5EF4-FFF2-40B4-BE49-F238E27FC236}">
                <a16:creationId xmlns:a16="http://schemas.microsoft.com/office/drawing/2014/main" id="{9D973516-E925-49C3-3862-04EFA7BEDD1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93250833"/>
              </p:ext>
            </p:extLst>
          </p:nvPr>
        </p:nvGraphicFramePr>
        <p:xfrm>
          <a:off x="4793673" y="1634836"/>
          <a:ext cx="6369655" cy="27801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3006541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:a16="http://schemas.microsoft.com/office/drawing/2014/main" id="{D016C1C2-DD27-91EF-786D-9488D42B91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5164" y="166256"/>
            <a:ext cx="10599447" cy="720436"/>
          </a:xfrm>
        </p:spPr>
        <p:txBody>
          <a:bodyPr/>
          <a:lstStyle/>
          <a:p>
            <a:r>
              <a:rPr lang="en-US" sz="2900" b="1" cap="small"/>
              <a:t>Outlier Handling</a:t>
            </a:r>
            <a:endParaRPr lang="en-US" sz="2900" b="1" cap="small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89D64BBD-873B-A2CC-0850-7B4F5358A3E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77241" y="852578"/>
            <a:ext cx="2822575" cy="187217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64167B7F-B74C-91EC-AF50-9E624D04015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10611" y="852577"/>
            <a:ext cx="2794000" cy="187217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C90FFCA6-B61C-8FA2-0412-739C8E08EC5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77241" y="2768165"/>
            <a:ext cx="2822575" cy="1881024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40EB96A3-993B-CFFE-DE0B-1E42D4845B20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10611" y="2768165"/>
            <a:ext cx="2785110" cy="1881024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FBFF3763-2C09-38B6-277A-D1121CE9FEE9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77241" y="4692601"/>
            <a:ext cx="2822574" cy="1898796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0A6429E4-29CA-4EEA-188E-A3EC2917F153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11881" y="4692601"/>
            <a:ext cx="2792730" cy="1898796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8390161B-A991-4718-54A7-6A0D7D98B413}"/>
              </a:ext>
            </a:extLst>
          </p:cNvPr>
          <p:cNvSpPr txBox="1"/>
          <p:nvPr/>
        </p:nvSpPr>
        <p:spPr>
          <a:xfrm>
            <a:off x="615537" y="1739306"/>
            <a:ext cx="5049638" cy="310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Reducing levels in DUIS, PAST_ACCIDENTS, SPEEDING_VIOLATIONS</a:t>
            </a:r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endParaRPr lang="en-US"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7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DUIS: 0 / 1 / 2+</a:t>
            </a:r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endParaRPr lang="en-US"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7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PAST_ACCIDENTS: 0 / 1 / 2 / 3 / 4+</a:t>
            </a:r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endParaRPr lang="en-US"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7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SPEEDING_VIOLATIONS: 0 / 1 / 2 / 3+</a:t>
            </a:r>
            <a:endParaRPr lang="en-US" dirty="0"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7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73166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:a16="http://schemas.microsoft.com/office/drawing/2014/main" id="{D016C1C2-DD27-91EF-786D-9488D42B91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5164" y="166256"/>
            <a:ext cx="10599447" cy="720436"/>
          </a:xfrm>
        </p:spPr>
        <p:txBody>
          <a:bodyPr/>
          <a:lstStyle/>
          <a:p>
            <a:r>
              <a:rPr lang="en-US" sz="2900" b="1" cap="small"/>
              <a:t>Feature Engineering</a:t>
            </a:r>
            <a:endParaRPr lang="en-US" sz="2900" b="1" cap="small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E4C81B9-50BE-B601-DEF8-D5BD2D9C247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62249" y="2961833"/>
            <a:ext cx="2245995" cy="3302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5D2EB4D-CA4A-96E6-BB64-7D320EB6E0A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01220" y="3392268"/>
            <a:ext cx="3564890" cy="28638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CFA624B-37AA-F99E-2335-B3FAD1D2B13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0806" y="1796065"/>
            <a:ext cx="4255420" cy="348845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CD0835F-ED91-1823-2E88-391C7D1EC201}"/>
              </a:ext>
            </a:extLst>
          </p:cNvPr>
          <p:cNvSpPr txBox="1"/>
          <p:nvPr/>
        </p:nvSpPr>
        <p:spPr>
          <a:xfrm>
            <a:off x="1179615" y="1257926"/>
            <a:ext cx="5767450" cy="13326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Based on number of observations and claim rate in each annual mileage</a:t>
            </a:r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Annual mileage is grouped into 4 intervals:</a:t>
            </a:r>
            <a:br>
              <a:rPr lang="en-US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</a:br>
            <a:r>
              <a:rPr lang="en-US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0-8000 / 9000-12000 / 13000-16000 / 16000+</a:t>
            </a:r>
            <a:endParaRPr lang="en-US" dirty="0"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7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54404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:a16="http://schemas.microsoft.com/office/drawing/2014/main" id="{D016C1C2-DD27-91EF-786D-9488D42B91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5164" y="166256"/>
            <a:ext cx="10599447" cy="720436"/>
          </a:xfrm>
        </p:spPr>
        <p:txBody>
          <a:bodyPr/>
          <a:lstStyle/>
          <a:p>
            <a:r>
              <a:rPr lang="en-US" sz="2900" b="1" cap="small"/>
              <a:t>Missing Value Impute – Annual Mileage</a:t>
            </a:r>
            <a:endParaRPr lang="en-US" sz="2900" b="1" cap="small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D0835F-ED91-1823-2E88-391C7D1EC201}"/>
              </a:ext>
            </a:extLst>
          </p:cNvPr>
          <p:cNvSpPr txBox="1"/>
          <p:nvPr/>
        </p:nvSpPr>
        <p:spPr>
          <a:xfrm>
            <a:off x="422323" y="886692"/>
            <a:ext cx="567367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6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Proc logistic model for grouped annual mileage shows it has strong correlation with variables DRIVING_EXPERIENCE, MARRID, CHILDREN, and POSTAL_CODE.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DA75A2F-0CBA-6FF3-DF80-0D288F027E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1782" y="2087021"/>
            <a:ext cx="2762250" cy="3162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1730DED-9C79-E11E-6B79-FB24A146054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71065" y="980288"/>
            <a:ext cx="2739603" cy="405955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C288DB4-628D-188B-A154-186A60B3FD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85734" y="980288"/>
            <a:ext cx="2970530" cy="40595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11534A0-8771-2678-84DA-A7783A805484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5816" y="5356847"/>
            <a:ext cx="5511800" cy="9779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30112F2-5D9D-83C2-7AA4-63AA919700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33916" y="5356104"/>
            <a:ext cx="2870200" cy="116014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9069232-870F-204E-E97F-10C135C3DD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57555" y="5356104"/>
            <a:ext cx="3066415" cy="108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854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:a16="http://schemas.microsoft.com/office/drawing/2014/main" id="{D016C1C2-DD27-91EF-786D-9488D42B91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5164" y="166256"/>
            <a:ext cx="10599447" cy="720436"/>
          </a:xfrm>
        </p:spPr>
        <p:txBody>
          <a:bodyPr/>
          <a:lstStyle/>
          <a:p>
            <a:r>
              <a:rPr lang="en-US" sz="2900" b="1" cap="small"/>
              <a:t>Missing Value Impute – Credit Score</a:t>
            </a:r>
            <a:endParaRPr lang="en-US" sz="2900" b="1" cap="small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D0835F-ED91-1823-2E88-391C7D1EC201}"/>
              </a:ext>
            </a:extLst>
          </p:cNvPr>
          <p:cNvSpPr txBox="1"/>
          <p:nvPr/>
        </p:nvSpPr>
        <p:spPr>
          <a:xfrm>
            <a:off x="422323" y="1267796"/>
            <a:ext cx="4951261" cy="22960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Proc glm model indicates that credit score is highly correlated with GENDER, INCOME, and PAST_ACCIDENTS_GRP, with a P-value &lt; 0.05. </a:t>
            </a:r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endParaRPr lang="en-US"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7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These variables are used to impute the missing values in credit score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213E477-123B-013C-3A90-57E6ACA2BBD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63054" y="1396424"/>
            <a:ext cx="2935605" cy="27241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4045FF1-95F0-2AF6-F9E0-BE8D89E8308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64930" y="526474"/>
            <a:ext cx="2958465" cy="35941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F97F4A0-D392-286A-38F8-6380EDF420C6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1692" y="4317249"/>
            <a:ext cx="5035550" cy="11684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8E06DC4-D866-B15F-E40C-72353EA9655D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63054" y="4317249"/>
            <a:ext cx="2696063" cy="8445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A112AB5-A3CF-702F-DB5D-4B1585FE2273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63055" y="5190641"/>
            <a:ext cx="2696062" cy="85375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AEBE921-A7D9-A342-DB65-D1D5031507CE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64930" y="4317249"/>
            <a:ext cx="3048000" cy="2450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768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:a16="http://schemas.microsoft.com/office/drawing/2014/main" id="{D016C1C2-DD27-91EF-786D-9488D42B91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5164" y="166256"/>
            <a:ext cx="10599447" cy="720436"/>
          </a:xfrm>
        </p:spPr>
        <p:txBody>
          <a:bodyPr/>
          <a:lstStyle/>
          <a:p>
            <a:r>
              <a:rPr lang="en-US" sz="2900" b="1" cap="small"/>
              <a:t>Modeling – Logistic Regression</a:t>
            </a:r>
            <a:endParaRPr lang="en-US" sz="2900" b="1" cap="small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D0835F-ED91-1823-2E88-391C7D1EC201}"/>
              </a:ext>
            </a:extLst>
          </p:cNvPr>
          <p:cNvSpPr txBox="1"/>
          <p:nvPr/>
        </p:nvSpPr>
        <p:spPr>
          <a:xfrm>
            <a:off x="823731" y="1036226"/>
            <a:ext cx="10422202" cy="1055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Proc logistic model</a:t>
            </a:r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Model shows high impact variables on outcome are gender, driving experience, vehicle ownership, vehicle year, married, postal code, and annual mileage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9265FAD-CD68-BDCB-B318-57212DD126F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2323" y="3523694"/>
            <a:ext cx="2501900" cy="29400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964ED31-B4F3-9894-AD7D-B12CBCF5D2A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85015" y="3142694"/>
            <a:ext cx="2838450" cy="33210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FA89BC7-B12A-E51D-7D97-A9E85F735C2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84257" y="2179399"/>
            <a:ext cx="3022600" cy="42843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AD0ED84-724B-6F46-2C62-D5073B74FDD4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67649" y="2380694"/>
            <a:ext cx="2865120" cy="408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036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:a16="http://schemas.microsoft.com/office/drawing/2014/main" id="{D016C1C2-DD27-91EF-786D-9488D42B91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5164" y="166256"/>
            <a:ext cx="10599447" cy="720436"/>
          </a:xfrm>
        </p:spPr>
        <p:txBody>
          <a:bodyPr/>
          <a:lstStyle/>
          <a:p>
            <a:r>
              <a:rPr lang="en-US" sz="2900" b="1" cap="small"/>
              <a:t>Model Evaluation</a:t>
            </a:r>
            <a:endParaRPr lang="en-US" sz="2900" b="1" cap="small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D0835F-ED91-1823-2E88-391C7D1EC201}"/>
              </a:ext>
            </a:extLst>
          </p:cNvPr>
          <p:cNvSpPr txBox="1"/>
          <p:nvPr/>
        </p:nvSpPr>
        <p:spPr>
          <a:xfrm>
            <a:off x="811855" y="2658576"/>
            <a:ext cx="2911059" cy="1742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ROC-AUC score</a:t>
            </a:r>
            <a:br>
              <a:rPr lang="en-US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</a:br>
            <a:r>
              <a:rPr lang="en-US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	Train: 0.9247</a:t>
            </a:r>
            <a:br>
              <a:rPr lang="en-US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</a:br>
            <a:r>
              <a:rPr lang="en-US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	Test: 0.9188</a:t>
            </a:r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Sensitivity: 0.7704</a:t>
            </a:r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Specificity: 0.8774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E35ADBB-F3FE-C72C-8CC5-14DB311736A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88236" y="1780713"/>
            <a:ext cx="4202810" cy="3677356"/>
          </a:xfrm>
          <a:prstGeom prst="rect">
            <a:avLst/>
          </a:prstGeom>
        </p:spPr>
      </p:pic>
      <p:pic>
        <p:nvPicPr>
          <p:cNvPr id="3" name="Graphic 1">
            <a:extLst>
              <a:ext uri="{FF2B5EF4-FFF2-40B4-BE49-F238E27FC236}">
                <a16:creationId xmlns:a16="http://schemas.microsoft.com/office/drawing/2014/main" id="{F1854D4E-5CDE-1798-A19E-87ACD26B57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137757" y="886692"/>
            <a:ext cx="3149079" cy="2642892"/>
          </a:xfrm>
          <a:prstGeom prst="rect">
            <a:avLst/>
          </a:prstGeom>
        </p:spPr>
      </p:pic>
      <p:pic>
        <p:nvPicPr>
          <p:cNvPr id="4" name="Graphic 1">
            <a:extLst>
              <a:ext uri="{FF2B5EF4-FFF2-40B4-BE49-F238E27FC236}">
                <a16:creationId xmlns:a16="http://schemas.microsoft.com/office/drawing/2014/main" id="{F59F2D67-9BD4-F423-0503-B5D1FC4DBC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137757" y="3765203"/>
            <a:ext cx="3149079" cy="2642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04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Graph on document with pen">
            <a:extLst>
              <a:ext uri="{FF2B5EF4-FFF2-40B4-BE49-F238E27FC236}">
                <a16:creationId xmlns:a16="http://schemas.microsoft.com/office/drawing/2014/main" id="{29D3ED62-0919-6F0F-89F3-CB2B7127BDD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5000"/>
          </a:blip>
          <a:srcRect t="1510" b="1422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90EAE76-E39A-7730-5A90-147658652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89065"/>
            <a:ext cx="9905998" cy="88999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dirty="0"/>
              <a:t>Conclusion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2D668D-B2F1-DD7F-D9E4-91470E9B5C5A}"/>
              </a:ext>
            </a:extLst>
          </p:cNvPr>
          <p:cNvSpPr txBox="1"/>
          <p:nvPr/>
        </p:nvSpPr>
        <p:spPr>
          <a:xfrm>
            <a:off x="1141412" y="840509"/>
            <a:ext cx="9831387" cy="54171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b="1" i="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Logistic Model Performance: </a:t>
            </a:r>
          </a:p>
          <a:p>
            <a:pPr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b="0" i="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Training Data: 0.9247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b="0" i="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Testing Data: 0.9188</a:t>
            </a:r>
          </a:p>
          <a:p>
            <a:pPr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b="1" i="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Accuracy and Overfitting:</a:t>
            </a:r>
            <a:endParaRPr lang="en-US" b="0" i="0" cap="small" dirty="0"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7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b="0" i="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Highly accurate with minimal overfitting.</a:t>
            </a:r>
          </a:p>
          <a:p>
            <a:pPr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b="1" i="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Recall Rate (Sensitivity):</a:t>
            </a:r>
            <a:endParaRPr lang="en-US" b="0" i="0" cap="small" dirty="0"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7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b="0" i="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Outcome 1 (Claimed Insurance): 77%</a:t>
            </a:r>
          </a:p>
          <a:p>
            <a:pPr marL="1143000" lvl="2" indent="-2286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b="0" i="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Correctly predicts 77% of actual insurance claims.</a:t>
            </a:r>
          </a:p>
          <a:p>
            <a:pPr lvl="2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b="0" i="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Key predictive features: </a:t>
            </a:r>
          </a:p>
          <a:p>
            <a:pPr algn="l">
              <a:buFont typeface="+mj-lt"/>
              <a:buAutoNum type="arabicPeriod"/>
            </a:pPr>
            <a:r>
              <a:rPr lang="en-US" b="1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Driving Experience: Significant (p &lt; 0.0001), Odds Ratios: 142.113, 16.023, 2.260</a:t>
            </a:r>
          </a:p>
          <a:p>
            <a:pPr algn="l">
              <a:buFont typeface="+mj-lt"/>
              <a:buAutoNum type="arabicPeriod"/>
            </a:pPr>
            <a:r>
              <a:rPr lang="en-US" b="1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Married</a:t>
            </a:r>
          </a:p>
          <a:p>
            <a:pPr algn="l">
              <a:buFont typeface="+mj-lt"/>
              <a:buAutoNum type="arabicPeriod"/>
            </a:pPr>
            <a:r>
              <a:rPr lang="en-US" b="1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Children</a:t>
            </a:r>
          </a:p>
          <a:p>
            <a:pPr algn="l">
              <a:buFont typeface="+mj-lt"/>
              <a:buAutoNum type="arabicPeriod"/>
            </a:pPr>
            <a:r>
              <a:rPr lang="en-US" b="1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Postal code</a:t>
            </a:r>
          </a:p>
          <a:p>
            <a:pPr marL="1143000" lvl="2" indent="-2286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endParaRPr lang="en-US" b="0" i="0" cap="small" dirty="0"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7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78854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Magnifying glass on clear background">
            <a:extLst>
              <a:ext uri="{FF2B5EF4-FFF2-40B4-BE49-F238E27FC236}">
                <a16:creationId xmlns:a16="http://schemas.microsoft.com/office/drawing/2014/main" id="{872F21C0-F52D-2F85-4A69-0FBEC652AA8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bg1">
                <a:tint val="45000"/>
                <a:satMod val="400000"/>
              </a:schemeClr>
            </a:duotone>
            <a:alphaModFix amt="25000"/>
          </a:blip>
          <a:srcRect b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FCE872-B4D8-49C4-BFC6-D28CC5D189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1012" y="609601"/>
            <a:ext cx="8676222" cy="32004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Thank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52F480-E2E0-734C-5496-4A6B79EF07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51012" y="3886200"/>
            <a:ext cx="8676222" cy="19050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rPr>
              <a:t>If there is any questions?</a:t>
            </a:r>
          </a:p>
        </p:txBody>
      </p:sp>
    </p:spTree>
    <p:extLst>
      <p:ext uri="{BB962C8B-B14F-4D97-AF65-F5344CB8AC3E}">
        <p14:creationId xmlns:p14="http://schemas.microsoft.com/office/powerpoint/2010/main" val="2129982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ands-on top of each other">
            <a:extLst>
              <a:ext uri="{FF2B5EF4-FFF2-40B4-BE49-F238E27FC236}">
                <a16:creationId xmlns:a16="http://schemas.microsoft.com/office/drawing/2014/main" id="{F1461538-4739-CAE8-0E78-27B4E374102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bg1">
                <a:tint val="45000"/>
                <a:satMod val="400000"/>
              </a:schemeClr>
            </a:duotone>
            <a:alphaModFix amt="15000"/>
          </a:blip>
          <a:srcRect l="22222" r="1" b="1"/>
          <a:stretch/>
        </p:blipFill>
        <p:spPr>
          <a:xfrm>
            <a:off x="20" y="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5D1DB7-3870-AE7F-09E0-9D81335CD2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960582"/>
          </a:xfrm>
        </p:spPr>
        <p:txBody>
          <a:bodyPr>
            <a:normAutofit/>
          </a:bodyPr>
          <a:lstStyle/>
          <a:p>
            <a:r>
              <a:rPr lang="en-US" b="1" dirty="0"/>
              <a:t>Agenda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CDA8BA53-2118-8175-7BD0-BC91A37FF6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036" y="1080655"/>
            <a:ext cx="10225375" cy="4987636"/>
          </a:xfrm>
        </p:spPr>
        <p:txBody>
          <a:bodyPr>
            <a:normAutofit/>
          </a:bodyPr>
          <a:lstStyle/>
          <a:p>
            <a:r>
              <a:rPr lang="en-US" sz="2400" dirty="0"/>
              <a:t>Introduction</a:t>
            </a:r>
          </a:p>
          <a:p>
            <a:r>
              <a:rPr lang="en-US" sz="2400" dirty="0"/>
              <a:t>EDA(exploratory data analysis)</a:t>
            </a:r>
          </a:p>
          <a:p>
            <a:r>
              <a:rPr lang="en-US" sz="2400" dirty="0"/>
              <a:t>Data preparation</a:t>
            </a:r>
          </a:p>
          <a:p>
            <a:r>
              <a:rPr lang="en-US" sz="2400" dirty="0"/>
              <a:t>Modeling</a:t>
            </a:r>
          </a:p>
          <a:p>
            <a:r>
              <a:rPr lang="en-US" sz="2400" dirty="0"/>
              <a:t>Model evaluation</a:t>
            </a:r>
          </a:p>
          <a:p>
            <a:r>
              <a:rPr lang="en-US" sz="2400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3691933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15CDE-3B7F-B814-3DFE-7B68D61E9B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5164" y="166256"/>
            <a:ext cx="10599447" cy="720436"/>
          </a:xfrm>
        </p:spPr>
        <p:txBody>
          <a:bodyPr/>
          <a:lstStyle/>
          <a:p>
            <a:r>
              <a:rPr lang="en-US" sz="2800" b="1" cap="small"/>
              <a:t>Introduction</a:t>
            </a:r>
            <a:endParaRPr lang="en-US" sz="2900" b="1" cap="none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C19088D-29F3-FAB9-7F8C-0DF6F1533746}"/>
              </a:ext>
            </a:extLst>
          </p:cNvPr>
          <p:cNvSpPr txBox="1">
            <a:spLocks/>
          </p:cNvSpPr>
          <p:nvPr/>
        </p:nvSpPr>
        <p:spPr>
          <a:xfrm>
            <a:off x="905164" y="962890"/>
            <a:ext cx="5569527" cy="4932219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cap="none" dirty="0"/>
              <a:t>This presentation delves into a comprehensive yearly car insurance dataset, featuring 19 key features, including 18 logs and 10000 rows. The dataset downloaded from Kaggle website. </a:t>
            </a:r>
            <a:br>
              <a:rPr lang="en-US" sz="1800" cap="none" dirty="0"/>
            </a:br>
            <a:r>
              <a:rPr lang="en-US" sz="1800" u="sng" cap="none" dirty="0">
                <a:solidFill>
                  <a:srgbClr val="0563C1"/>
                </a:solidFill>
                <a:effectLst/>
                <a:latin typeface="等线" panose="02010600030101010101" pitchFamily="2" charset="-122"/>
                <a:cs typeface="Arial" panose="020B0604020202020204" pitchFamily="34" charset="0"/>
                <a:hlinkClick r:id="rId2"/>
              </a:rPr>
              <a:t>https://www.kaggle.com/datasets/sagnik1511/car-insurance-data/data</a:t>
            </a:r>
            <a:r>
              <a:rPr lang="en-US" sz="1800" u="sng" cap="none" dirty="0">
                <a:solidFill>
                  <a:srgbClr val="0563C1"/>
                </a:solidFill>
                <a:effectLst/>
                <a:latin typeface="等线" panose="02010600030101010101" pitchFamily="2" charset="-122"/>
                <a:cs typeface="Arial" panose="020B0604020202020204" pitchFamily="34" charset="0"/>
              </a:rPr>
              <a:t>.</a:t>
            </a:r>
            <a:endParaRPr lang="fa-IR" sz="1800" u="sng" cap="none" dirty="0">
              <a:solidFill>
                <a:srgbClr val="0563C1"/>
              </a:solidFill>
              <a:effectLst/>
              <a:latin typeface="等线" panose="02010600030101010101" pitchFamily="2" charset="-122"/>
              <a:cs typeface="Arial" panose="020B0604020202020204" pitchFamily="34" charset="0"/>
            </a:endParaRPr>
          </a:p>
          <a:p>
            <a:r>
              <a:rPr lang="en-US" sz="1800" cap="none" dirty="0"/>
              <a:t>Business question? </a:t>
            </a:r>
          </a:p>
          <a:p>
            <a:r>
              <a:rPr lang="en-US" sz="1800" cap="none" dirty="0"/>
              <a:t>Can predictive models be developed to forecast the likelihood of an individual filing an insurance claim based on their profile?</a:t>
            </a:r>
          </a:p>
          <a:p>
            <a:pPr marL="0" indent="0">
              <a:buNone/>
            </a:pPr>
            <a:r>
              <a:rPr lang="en-US" sz="1800" b="1" cap="none" dirty="0"/>
              <a:t>Objectives: </a:t>
            </a:r>
          </a:p>
          <a:p>
            <a:r>
              <a:rPr lang="en-US" sz="1800" cap="none" dirty="0"/>
              <a:t>Our primary objective is developing a model to predict insurance claim and discern patterns in customer behavior related to insurance claims. By leveraging advanced tools, we aim to extract valuable insights for the insurance industry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55C663C5-5369-F055-E90E-90E47B345E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6489129"/>
              </p:ext>
            </p:extLst>
          </p:nvPr>
        </p:nvGraphicFramePr>
        <p:xfrm>
          <a:off x="6646283" y="962890"/>
          <a:ext cx="4858328" cy="5338622"/>
        </p:xfrm>
        <a:graphic>
          <a:graphicData uri="http://schemas.openxmlformats.org/drawingml/2006/table">
            <a:tbl>
              <a:tblPr>
                <a:tableStyleId>{7DF18680-E054-41AD-8BC1-D1AEF772440D}</a:tableStyleId>
              </a:tblPr>
              <a:tblGrid>
                <a:gridCol w="1720882">
                  <a:extLst>
                    <a:ext uri="{9D8B030D-6E8A-4147-A177-3AD203B41FA5}">
                      <a16:colId xmlns:a16="http://schemas.microsoft.com/office/drawing/2014/main" val="1435526010"/>
                    </a:ext>
                  </a:extLst>
                </a:gridCol>
                <a:gridCol w="3137446">
                  <a:extLst>
                    <a:ext uri="{9D8B030D-6E8A-4147-A177-3AD203B41FA5}">
                      <a16:colId xmlns:a16="http://schemas.microsoft.com/office/drawing/2014/main" val="2431169947"/>
                    </a:ext>
                  </a:extLst>
                </a:gridCol>
              </a:tblGrid>
              <a:tr h="18305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effectLst/>
                        </a:rPr>
                        <a:t>Field</a:t>
                      </a:r>
                      <a:endParaRPr lang="en-US" sz="1100" b="1" i="0" u="none" strike="noStrike" dirty="0">
                        <a:solidFill>
                          <a:srgbClr val="374151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1800" marR="1800" marT="18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effectLst/>
                        </a:rPr>
                        <a:t>Explanation</a:t>
                      </a:r>
                      <a:endParaRPr lang="en-US" sz="1100" b="1" i="0" u="none" strike="noStrike" dirty="0">
                        <a:solidFill>
                          <a:srgbClr val="374151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1800" marR="1800" marT="1800" marB="0" anchor="b"/>
                </a:tc>
                <a:extLst>
                  <a:ext uri="{0D108BD9-81ED-4DB2-BD59-A6C34878D82A}">
                    <a16:rowId xmlns:a16="http://schemas.microsoft.com/office/drawing/2014/main" val="328490294"/>
                  </a:ext>
                </a:extLst>
              </a:tr>
              <a:tr h="18305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AGE</a:t>
                      </a:r>
                      <a:endParaRPr lang="en-US" sz="1100" b="0" i="0" u="none" strike="noStrike" dirty="0">
                        <a:solidFill>
                          <a:srgbClr val="374151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1800" marR="1800" marT="180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Age of the individual</a:t>
                      </a:r>
                      <a:endParaRPr lang="en-US" sz="1100" b="0" i="0" u="none" strike="noStrike" dirty="0">
                        <a:solidFill>
                          <a:srgbClr val="374151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1800" marR="1800" marT="1800" marB="0" anchor="ctr"/>
                </a:tc>
                <a:extLst>
                  <a:ext uri="{0D108BD9-81ED-4DB2-BD59-A6C34878D82A}">
                    <a16:rowId xmlns:a16="http://schemas.microsoft.com/office/drawing/2014/main" val="2112426899"/>
                  </a:ext>
                </a:extLst>
              </a:tr>
              <a:tr h="36416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GENDER</a:t>
                      </a:r>
                      <a:endParaRPr lang="en-US" sz="1100" b="0" i="0" u="none" strike="noStrike" dirty="0">
                        <a:solidFill>
                          <a:srgbClr val="374151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1800" marR="1800" marT="180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Gender of the individual (e.g., male, female)</a:t>
                      </a:r>
                      <a:endParaRPr lang="en-US" sz="1100" b="0" i="0" u="none" strike="noStrike" dirty="0">
                        <a:solidFill>
                          <a:srgbClr val="374151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1800" marR="1800" marT="1800" marB="0" anchor="ctr"/>
                </a:tc>
                <a:extLst>
                  <a:ext uri="{0D108BD9-81ED-4DB2-BD59-A6C34878D82A}">
                    <a16:rowId xmlns:a16="http://schemas.microsoft.com/office/drawing/2014/main" val="886356050"/>
                  </a:ext>
                </a:extLst>
              </a:tr>
              <a:tr h="20018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RACE</a:t>
                      </a:r>
                      <a:endParaRPr lang="en-US" sz="1100" b="0" i="0" u="none" strike="noStrike" dirty="0">
                        <a:solidFill>
                          <a:srgbClr val="374151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1800" marR="1800" marT="180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Racial background of the individual</a:t>
                      </a:r>
                      <a:endParaRPr lang="en-US" sz="1100" b="0" i="0" u="none" strike="noStrike" dirty="0">
                        <a:solidFill>
                          <a:srgbClr val="374151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1800" marR="1800" marT="1800" marB="0" anchor="ctr"/>
                </a:tc>
                <a:extLst>
                  <a:ext uri="{0D108BD9-81ED-4DB2-BD59-A6C34878D82A}">
                    <a16:rowId xmlns:a16="http://schemas.microsoft.com/office/drawing/2014/main" val="2929337507"/>
                  </a:ext>
                </a:extLst>
              </a:tr>
              <a:tr h="36416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DRIVING_EXPERIENCE</a:t>
                      </a:r>
                      <a:endParaRPr lang="en-US" sz="1100" b="0" i="0" u="none" strike="noStrike" dirty="0">
                        <a:solidFill>
                          <a:srgbClr val="374151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1800" marR="1800" marT="180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Years of driving experience</a:t>
                      </a:r>
                      <a:endParaRPr lang="en-US" sz="1100" b="0" i="0" u="none" strike="noStrike" dirty="0">
                        <a:solidFill>
                          <a:srgbClr val="374151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1800" marR="1800" marT="1800" marB="0" anchor="ctr"/>
                </a:tc>
                <a:extLst>
                  <a:ext uri="{0D108BD9-81ED-4DB2-BD59-A6C34878D82A}">
                    <a16:rowId xmlns:a16="http://schemas.microsoft.com/office/drawing/2014/main" val="575310104"/>
                  </a:ext>
                </a:extLst>
              </a:tr>
              <a:tr h="36416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EDUCATION</a:t>
                      </a:r>
                      <a:endParaRPr lang="en-US" sz="1100" b="0" i="0" u="none" strike="noStrike">
                        <a:solidFill>
                          <a:srgbClr val="374151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1800" marR="1800" marT="180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Educational level attained (e.g., high school, university)</a:t>
                      </a:r>
                      <a:endParaRPr lang="en-US" sz="1100" b="0" i="0" u="none" strike="noStrike" dirty="0">
                        <a:solidFill>
                          <a:srgbClr val="374151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1800" marR="1800" marT="1800" marB="0" anchor="ctr"/>
                </a:tc>
                <a:extLst>
                  <a:ext uri="{0D108BD9-81ED-4DB2-BD59-A6C34878D82A}">
                    <a16:rowId xmlns:a16="http://schemas.microsoft.com/office/drawing/2014/main" val="1260926641"/>
                  </a:ext>
                </a:extLst>
              </a:tr>
              <a:tr h="18305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INCOME</a:t>
                      </a:r>
                      <a:endParaRPr lang="en-US" sz="1100" b="0" i="0" u="none" strike="noStrike" dirty="0">
                        <a:solidFill>
                          <a:srgbClr val="374151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1800" marR="1800" marT="180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Annual income level</a:t>
                      </a:r>
                      <a:endParaRPr lang="en-US" sz="1100" b="0" i="0" u="none" strike="noStrike" dirty="0">
                        <a:solidFill>
                          <a:srgbClr val="374151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1800" marR="1800" marT="1800" marB="0" anchor="ctr"/>
                </a:tc>
                <a:extLst>
                  <a:ext uri="{0D108BD9-81ED-4DB2-BD59-A6C34878D82A}">
                    <a16:rowId xmlns:a16="http://schemas.microsoft.com/office/drawing/2014/main" val="1859285473"/>
                  </a:ext>
                </a:extLst>
              </a:tr>
              <a:tr h="36416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CREDIT_SCORE</a:t>
                      </a:r>
                      <a:endParaRPr lang="en-US" sz="1100" b="0" i="0" u="none" strike="noStrike" dirty="0">
                        <a:solidFill>
                          <a:srgbClr val="374151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1800" marR="1800" marT="180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Numeric representation of creditworthiness</a:t>
                      </a:r>
                      <a:endParaRPr lang="en-US" sz="1100" b="0" i="0" u="none" strike="noStrike">
                        <a:solidFill>
                          <a:srgbClr val="374151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1800" marR="1800" marT="1800" marB="0" anchor="ctr"/>
                </a:tc>
                <a:extLst>
                  <a:ext uri="{0D108BD9-81ED-4DB2-BD59-A6C34878D82A}">
                    <a16:rowId xmlns:a16="http://schemas.microsoft.com/office/drawing/2014/main" val="1595186506"/>
                  </a:ext>
                </a:extLst>
              </a:tr>
              <a:tr h="36416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VEHICLE_OWNERSHIP</a:t>
                      </a:r>
                      <a:endParaRPr lang="en-US" sz="1100" b="0" i="0" u="none" strike="noStrike" dirty="0">
                        <a:solidFill>
                          <a:srgbClr val="374151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1800" marR="1800" marT="180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Ownership status of the vehicle (0 - No, 1 - Yes)</a:t>
                      </a:r>
                      <a:endParaRPr lang="en-US" sz="1100" b="0" i="0" u="none" strike="noStrike" dirty="0">
                        <a:solidFill>
                          <a:srgbClr val="374151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1800" marR="1800" marT="1800" marB="0" anchor="ctr"/>
                </a:tc>
                <a:extLst>
                  <a:ext uri="{0D108BD9-81ED-4DB2-BD59-A6C34878D82A}">
                    <a16:rowId xmlns:a16="http://schemas.microsoft.com/office/drawing/2014/main" val="1195897706"/>
                  </a:ext>
                </a:extLst>
              </a:tr>
              <a:tr h="36416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VEHICLE_YEAR</a:t>
                      </a:r>
                      <a:endParaRPr lang="en-US" sz="1100" b="0" i="0" u="none" strike="noStrike" dirty="0">
                        <a:solidFill>
                          <a:srgbClr val="374151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1800" marR="1800" marT="180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Year of manufacturing of the vehicle</a:t>
                      </a:r>
                      <a:endParaRPr lang="en-US" sz="1100" b="0" i="0" u="none" strike="noStrike" dirty="0">
                        <a:solidFill>
                          <a:srgbClr val="374151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1800" marR="1800" marT="1800" marB="0" anchor="ctr"/>
                </a:tc>
                <a:extLst>
                  <a:ext uri="{0D108BD9-81ED-4DB2-BD59-A6C34878D82A}">
                    <a16:rowId xmlns:a16="http://schemas.microsoft.com/office/drawing/2014/main" val="3554950590"/>
                  </a:ext>
                </a:extLst>
              </a:tr>
              <a:tr h="18305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MARRIED</a:t>
                      </a:r>
                      <a:endParaRPr lang="en-US" sz="1100" b="0" i="0" u="none" strike="noStrike" dirty="0">
                        <a:solidFill>
                          <a:srgbClr val="374151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1800" marR="1800" marT="180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Marital status (0 - No, 1 - Yes)</a:t>
                      </a:r>
                      <a:endParaRPr lang="en-US" sz="1100" b="0" i="0" u="none" strike="noStrike" dirty="0">
                        <a:solidFill>
                          <a:srgbClr val="374151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1800" marR="1800" marT="1800" marB="0" anchor="ctr"/>
                </a:tc>
                <a:extLst>
                  <a:ext uri="{0D108BD9-81ED-4DB2-BD59-A6C34878D82A}">
                    <a16:rowId xmlns:a16="http://schemas.microsoft.com/office/drawing/2014/main" val="284128984"/>
                  </a:ext>
                </a:extLst>
              </a:tr>
              <a:tr h="20018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CHILDREN</a:t>
                      </a:r>
                      <a:endParaRPr lang="en-US" sz="1100" b="0" i="0" u="none" strike="noStrike">
                        <a:solidFill>
                          <a:srgbClr val="374151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1800" marR="1800" marT="180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Presence of children (0 - No, 1 - Yes)</a:t>
                      </a:r>
                      <a:endParaRPr lang="en-US" sz="1100" b="0" i="0" u="none" strike="noStrike" dirty="0">
                        <a:solidFill>
                          <a:srgbClr val="374151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1800" marR="1800" marT="1800" marB="0" anchor="ctr"/>
                </a:tc>
                <a:extLst>
                  <a:ext uri="{0D108BD9-81ED-4DB2-BD59-A6C34878D82A}">
                    <a16:rowId xmlns:a16="http://schemas.microsoft.com/office/drawing/2014/main" val="2941355777"/>
                  </a:ext>
                </a:extLst>
              </a:tr>
              <a:tr h="36416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POSTAL_CODE</a:t>
                      </a:r>
                      <a:endParaRPr lang="en-US" sz="1100" b="0" i="0" u="none" strike="noStrike" dirty="0">
                        <a:solidFill>
                          <a:srgbClr val="374151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1800" marR="1800" marT="180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Postal code of the individual's residence</a:t>
                      </a:r>
                      <a:endParaRPr lang="en-US" sz="1100" b="0" i="0" u="none" strike="noStrike" dirty="0">
                        <a:solidFill>
                          <a:srgbClr val="374151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1800" marR="1800" marT="1800" marB="0" anchor="ctr"/>
                </a:tc>
                <a:extLst>
                  <a:ext uri="{0D108BD9-81ED-4DB2-BD59-A6C34878D82A}">
                    <a16:rowId xmlns:a16="http://schemas.microsoft.com/office/drawing/2014/main" val="167688700"/>
                  </a:ext>
                </a:extLst>
              </a:tr>
              <a:tr h="20018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ANNUAL_MILEAGE</a:t>
                      </a:r>
                      <a:endParaRPr lang="en-US" sz="1100" b="0" i="0" u="none" strike="noStrike" dirty="0">
                        <a:solidFill>
                          <a:srgbClr val="374151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1800" marR="1800" marT="180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Annual mileage driven</a:t>
                      </a:r>
                      <a:endParaRPr lang="en-US" sz="1100" b="0" i="0" u="none" strike="noStrike">
                        <a:solidFill>
                          <a:srgbClr val="374151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1800" marR="1800" marT="1800" marB="0" anchor="ctr"/>
                </a:tc>
                <a:extLst>
                  <a:ext uri="{0D108BD9-81ED-4DB2-BD59-A6C34878D82A}">
                    <a16:rowId xmlns:a16="http://schemas.microsoft.com/office/drawing/2014/main" val="1654973137"/>
                  </a:ext>
                </a:extLst>
              </a:tr>
              <a:tr h="36416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SPEEDING_VIOLATIONS</a:t>
                      </a:r>
                      <a:endParaRPr lang="en-US" sz="1100" b="0" i="0" u="none" strike="noStrike">
                        <a:solidFill>
                          <a:srgbClr val="374151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1800" marR="1800" marT="180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Number of recorded speeding violations</a:t>
                      </a:r>
                      <a:endParaRPr lang="en-US" sz="1100" b="0" i="0" u="none" strike="noStrike" dirty="0">
                        <a:solidFill>
                          <a:srgbClr val="374151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1800" marR="1800" marT="1800" marB="0" anchor="ctr"/>
                </a:tc>
                <a:extLst>
                  <a:ext uri="{0D108BD9-81ED-4DB2-BD59-A6C34878D82A}">
                    <a16:rowId xmlns:a16="http://schemas.microsoft.com/office/drawing/2014/main" val="339907174"/>
                  </a:ext>
                </a:extLst>
              </a:tr>
              <a:tr h="36416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DUIS</a:t>
                      </a:r>
                      <a:endParaRPr lang="en-US" sz="1100" b="0" i="0" u="none" strike="noStrike">
                        <a:solidFill>
                          <a:srgbClr val="374151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1800" marR="1800" marT="180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Number of Driving Under the Influence incidents</a:t>
                      </a:r>
                      <a:endParaRPr lang="en-US" sz="1100" b="0" i="0" u="none" strike="noStrike" dirty="0">
                        <a:solidFill>
                          <a:srgbClr val="374151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1800" marR="1800" marT="1800" marB="0" anchor="ctr"/>
                </a:tc>
                <a:extLst>
                  <a:ext uri="{0D108BD9-81ED-4DB2-BD59-A6C34878D82A}">
                    <a16:rowId xmlns:a16="http://schemas.microsoft.com/office/drawing/2014/main" val="4050079741"/>
                  </a:ext>
                </a:extLst>
              </a:tr>
              <a:tr h="36416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PAST_ACCIDENTS</a:t>
                      </a:r>
                      <a:endParaRPr lang="en-US" sz="1100" b="0" i="0" u="none" strike="noStrike" dirty="0">
                        <a:solidFill>
                          <a:srgbClr val="374151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1800" marR="1800" marT="180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Number of past accidents involving the individual</a:t>
                      </a:r>
                      <a:endParaRPr lang="en-US" sz="1100" b="0" i="0" u="none" strike="noStrike" dirty="0">
                        <a:solidFill>
                          <a:srgbClr val="374151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1800" marR="1800" marT="1800" marB="0" anchor="ctr"/>
                </a:tc>
                <a:extLst>
                  <a:ext uri="{0D108BD9-81ED-4DB2-BD59-A6C34878D82A}">
                    <a16:rowId xmlns:a16="http://schemas.microsoft.com/office/drawing/2014/main" val="645898772"/>
                  </a:ext>
                </a:extLst>
              </a:tr>
              <a:tr h="36416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OUTCOME</a:t>
                      </a:r>
                      <a:endParaRPr lang="en-US" sz="1100" b="0" i="0" u="none" strike="noStrike" dirty="0">
                        <a:solidFill>
                          <a:srgbClr val="374151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1800" marR="1800" marT="180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Insurance claim outcome (1 - Claim, 0 - No claim)</a:t>
                      </a:r>
                      <a:endParaRPr lang="en-US" sz="1100" b="0" i="0" u="none" strike="noStrike" dirty="0">
                        <a:solidFill>
                          <a:srgbClr val="374151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1800" marR="1800" marT="1800" marB="0" anchor="ctr"/>
                </a:tc>
                <a:extLst>
                  <a:ext uri="{0D108BD9-81ED-4DB2-BD59-A6C34878D82A}">
                    <a16:rowId xmlns:a16="http://schemas.microsoft.com/office/drawing/2014/main" val="26023650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90845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15CDE-3B7F-B814-3DFE-7B68D61E9B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5164" y="166256"/>
            <a:ext cx="10599447" cy="720436"/>
          </a:xfrm>
        </p:spPr>
        <p:txBody>
          <a:bodyPr/>
          <a:lstStyle/>
          <a:p>
            <a:r>
              <a:rPr lang="en-US" sz="2900" b="1" cap="small"/>
              <a:t>EDA – Numeric Variables</a:t>
            </a:r>
            <a:endParaRPr lang="en-US" sz="2900" b="1" cap="small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D91B76D-C143-38E9-C4D2-A263F0C8F8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368" y="1175383"/>
            <a:ext cx="10239037" cy="2103597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E136D9F-5BCC-65B4-2556-9CBFE04C446A}"/>
              </a:ext>
            </a:extLst>
          </p:cNvPr>
          <p:cNvSpPr txBox="1">
            <a:spLocks/>
          </p:cNvSpPr>
          <p:nvPr/>
        </p:nvSpPr>
        <p:spPr>
          <a:xfrm>
            <a:off x="1191491" y="3627912"/>
            <a:ext cx="9845603" cy="2390518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cap="none"/>
              <a:t>10000 observations</a:t>
            </a:r>
          </a:p>
          <a:p>
            <a:r>
              <a:rPr lang="en-US" cap="none"/>
              <a:t>Missing values in CREDIT_SCORE and ANNUAL_MILEAGE</a:t>
            </a:r>
          </a:p>
          <a:p>
            <a:r>
              <a:rPr lang="en-US" cap="none"/>
              <a:t>CREDIT_SCORE ranges from 0.053 to 0.961</a:t>
            </a:r>
          </a:p>
          <a:p>
            <a:r>
              <a:rPr lang="en-US" cap="none"/>
              <a:t>ANNUAL_MILEAGE ranges from 2000 to 22000</a:t>
            </a:r>
            <a:endParaRPr lang="en-US" cap="none" dirty="0"/>
          </a:p>
        </p:txBody>
      </p:sp>
    </p:spTree>
    <p:extLst>
      <p:ext uri="{BB962C8B-B14F-4D97-AF65-F5344CB8AC3E}">
        <p14:creationId xmlns:p14="http://schemas.microsoft.com/office/powerpoint/2010/main" val="3734527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15CDE-3B7F-B814-3DFE-7B68D61E9B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5164" y="166256"/>
            <a:ext cx="10599447" cy="720436"/>
          </a:xfrm>
        </p:spPr>
        <p:txBody>
          <a:bodyPr/>
          <a:lstStyle/>
          <a:p>
            <a:r>
              <a:rPr lang="en-US" sz="2900" b="1" cap="small"/>
              <a:t>EDA – Credit Score</a:t>
            </a:r>
            <a:endParaRPr lang="en-US" sz="2900" b="1" cap="small" dirty="0"/>
          </a:p>
        </p:txBody>
      </p:sp>
      <p:pic>
        <p:nvPicPr>
          <p:cNvPr id="4" name="Graphic 1">
            <a:extLst>
              <a:ext uri="{FF2B5EF4-FFF2-40B4-BE49-F238E27FC236}">
                <a16:creationId xmlns:a16="http://schemas.microsoft.com/office/drawing/2014/main" id="{A1D37779-97E0-E868-89D2-FBD6680AA3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1019" y="2817292"/>
            <a:ext cx="4629064" cy="3471798"/>
          </a:xfrm>
          <a:prstGeom prst="rect">
            <a:avLst/>
          </a:prstGeom>
        </p:spPr>
      </p:pic>
      <p:pic>
        <p:nvPicPr>
          <p:cNvPr id="116" name="Graphic 1">
            <a:extLst>
              <a:ext uri="{FF2B5EF4-FFF2-40B4-BE49-F238E27FC236}">
                <a16:creationId xmlns:a16="http://schemas.microsoft.com/office/drawing/2014/main" id="{365AB357-3BB3-E301-35EA-51D369BDD5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63896" y="1317966"/>
            <a:ext cx="4313633" cy="3235225"/>
          </a:xfrm>
          <a:prstGeom prst="rect">
            <a:avLst/>
          </a:prstGeom>
        </p:spPr>
      </p:pic>
      <p:pic>
        <p:nvPicPr>
          <p:cNvPr id="117" name="Picture 116">
            <a:extLst>
              <a:ext uri="{FF2B5EF4-FFF2-40B4-BE49-F238E27FC236}">
                <a16:creationId xmlns:a16="http://schemas.microsoft.com/office/drawing/2014/main" id="{2AD6CA59-08B1-D263-9EAB-61C02159F216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36795" y="4680634"/>
            <a:ext cx="2876550" cy="1608455"/>
          </a:xfrm>
          <a:prstGeom prst="rect">
            <a:avLst/>
          </a:prstGeom>
        </p:spPr>
      </p:pic>
      <p:pic>
        <p:nvPicPr>
          <p:cNvPr id="118" name="Picture 117">
            <a:extLst>
              <a:ext uri="{FF2B5EF4-FFF2-40B4-BE49-F238E27FC236}">
                <a16:creationId xmlns:a16="http://schemas.microsoft.com/office/drawing/2014/main" id="{257AAAEE-1D0B-C19B-58D8-5D188A7E5ED6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13345" y="4680634"/>
            <a:ext cx="2975066" cy="1608455"/>
          </a:xfrm>
          <a:prstGeom prst="rect">
            <a:avLst/>
          </a:prstGeom>
        </p:spPr>
      </p:pic>
      <p:sp>
        <p:nvSpPr>
          <p:cNvPr id="119" name="Content Placeholder 2">
            <a:extLst>
              <a:ext uri="{FF2B5EF4-FFF2-40B4-BE49-F238E27FC236}">
                <a16:creationId xmlns:a16="http://schemas.microsoft.com/office/drawing/2014/main" id="{84A5FB17-03F9-B6A8-7EE1-E51FB527C5C6}"/>
              </a:ext>
            </a:extLst>
          </p:cNvPr>
          <p:cNvSpPr txBox="1">
            <a:spLocks/>
          </p:cNvSpPr>
          <p:nvPr/>
        </p:nvSpPr>
        <p:spPr>
          <a:xfrm>
            <a:off x="914471" y="1062841"/>
            <a:ext cx="5681773" cy="1527831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cap="none"/>
              <a:t>Close to normal distribution</a:t>
            </a:r>
          </a:p>
          <a:p>
            <a:r>
              <a:rPr lang="en-US" sz="1600" cap="none"/>
              <a:t>Clear distinction between two outcome groups:</a:t>
            </a:r>
            <a:br>
              <a:rPr lang="en-US" sz="1600" cap="none"/>
            </a:br>
            <a:r>
              <a:rPr lang="en-US" sz="1600" cap="none"/>
              <a:t>Outcome 0: Mean credit score 0.546</a:t>
            </a:r>
            <a:br>
              <a:rPr lang="en-US" sz="1600" cap="none"/>
            </a:br>
            <a:r>
              <a:rPr lang="en-US" sz="1600" cap="none"/>
              <a:t>Outcome 1: Mean credit score 0.450</a:t>
            </a:r>
            <a:endParaRPr lang="en-US" sz="1600" cap="none" dirty="0"/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AE0A2ED0-EDF1-4441-6D9A-9EA0E546E560}"/>
              </a:ext>
            </a:extLst>
          </p:cNvPr>
          <p:cNvSpPr txBox="1"/>
          <p:nvPr/>
        </p:nvSpPr>
        <p:spPr>
          <a:xfrm>
            <a:off x="7319938" y="948440"/>
            <a:ext cx="36015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Credit Score &amp; Claim Outcome</a:t>
            </a:r>
            <a:endParaRPr lang="en-US" sz="1400" dirty="0"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7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42604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1">
            <a:extLst>
              <a:ext uri="{FF2B5EF4-FFF2-40B4-BE49-F238E27FC236}">
                <a16:creationId xmlns:a16="http://schemas.microsoft.com/office/drawing/2014/main" id="{99C84317-76E9-8AD2-F467-7AC2046193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54255" y="1375931"/>
            <a:ext cx="5943600" cy="44577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33E5AAB-857C-33E7-E746-478C38094D53}"/>
              </a:ext>
            </a:extLst>
          </p:cNvPr>
          <p:cNvSpPr txBox="1"/>
          <p:nvPr/>
        </p:nvSpPr>
        <p:spPr>
          <a:xfrm>
            <a:off x="609600" y="1283853"/>
            <a:ext cx="4701308" cy="44873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b="1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No Claim (Outcome 0</a:t>
            </a:r>
            <a:r>
              <a:rPr lang="en-US" b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)</a:t>
            </a:r>
            <a:r>
              <a:rPr lang="en-US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: </a:t>
            </a:r>
            <a:r>
              <a:rPr lang="en-US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Avg. mileage ~11,343, concentrated 9,000-13,000.</a:t>
            </a:r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b="1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Claim (Outcome </a:t>
            </a:r>
            <a:r>
              <a:rPr lang="en-US" b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1)</a:t>
            </a:r>
            <a:r>
              <a:rPr lang="en-US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:</a:t>
            </a:r>
            <a:r>
              <a:rPr lang="en-US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Avg. mileage ~12,483, wider range 8,000-14,000.</a:t>
            </a:r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endParaRPr lang="en-US" dirty="0"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7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endParaRPr lang="en-US" dirty="0"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7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b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Insight</a:t>
            </a:r>
            <a:r>
              <a:rPr lang="en-US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:</a:t>
            </a:r>
            <a:r>
              <a:rPr lang="en-US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Higher annual mileage correlates with increased likelihood of insurance </a:t>
            </a:r>
            <a:r>
              <a:rPr lang="en-US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claims.</a:t>
            </a:r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endParaRPr lang="en-US"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7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Due to the inaccuracy in the annual mileage reporting, this variable will be grouped into intervals</a:t>
            </a:r>
            <a:endParaRPr lang="en-US" dirty="0"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7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5483CD-3D83-1269-C572-3330415F2F85}"/>
              </a:ext>
            </a:extLst>
          </p:cNvPr>
          <p:cNvSpPr txBox="1"/>
          <p:nvPr/>
        </p:nvSpPr>
        <p:spPr>
          <a:xfrm>
            <a:off x="6925281" y="1024369"/>
            <a:ext cx="36015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Annual </a:t>
            </a:r>
            <a:r>
              <a:rPr lang="en-US" sz="14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Mileage &amp; Claim Outcome</a:t>
            </a:r>
            <a:endParaRPr lang="en-US" sz="1400" dirty="0"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7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93BD025-5EAD-2D12-8720-AF4C05E933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5164" y="166256"/>
            <a:ext cx="10599447" cy="720436"/>
          </a:xfrm>
        </p:spPr>
        <p:txBody>
          <a:bodyPr/>
          <a:lstStyle/>
          <a:p>
            <a:r>
              <a:rPr lang="en-US" sz="2900" b="1" cap="small"/>
              <a:t>EDA – Annual Mileage</a:t>
            </a:r>
            <a:endParaRPr lang="en-US" sz="2900" b="1" cap="small" dirty="0"/>
          </a:p>
        </p:txBody>
      </p:sp>
    </p:spTree>
    <p:extLst>
      <p:ext uri="{BB962C8B-B14F-4D97-AF65-F5344CB8AC3E}">
        <p14:creationId xmlns:p14="http://schemas.microsoft.com/office/powerpoint/2010/main" val="4283309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15CDE-3B7F-B814-3DFE-7B68D61E9B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5164" y="166256"/>
            <a:ext cx="10599447" cy="720436"/>
          </a:xfrm>
        </p:spPr>
        <p:txBody>
          <a:bodyPr/>
          <a:lstStyle/>
          <a:p>
            <a:r>
              <a:rPr lang="en-US" sz="2900" b="1" cap="small"/>
              <a:t>EDA – Categorical Variables</a:t>
            </a:r>
            <a:endParaRPr lang="en-US" sz="2900" b="1" cap="small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25CD932-527F-BE7D-DBDD-A567B27F36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781" y="869734"/>
            <a:ext cx="2327027" cy="26235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A0FA4C8-0273-9C05-5416-51A1152DCD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781" y="3493294"/>
            <a:ext cx="2327027" cy="2928937"/>
          </a:xfrm>
          <a:prstGeom prst="rect">
            <a:avLst/>
          </a:prstGeom>
        </p:spPr>
      </p:pic>
      <p:pic>
        <p:nvPicPr>
          <p:cNvPr id="6" name="Graphic 1">
            <a:extLst>
              <a:ext uri="{FF2B5EF4-FFF2-40B4-BE49-F238E27FC236}">
                <a16:creationId xmlns:a16="http://schemas.microsoft.com/office/drawing/2014/main" id="{86E5373F-FBEF-CCBC-EA1A-833264943F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91387" y="869734"/>
            <a:ext cx="3384074" cy="3195504"/>
          </a:xfrm>
          <a:prstGeom prst="rect">
            <a:avLst/>
          </a:prstGeom>
        </p:spPr>
      </p:pic>
      <p:pic>
        <p:nvPicPr>
          <p:cNvPr id="8" name="Graphic 1">
            <a:extLst>
              <a:ext uri="{FF2B5EF4-FFF2-40B4-BE49-F238E27FC236}">
                <a16:creationId xmlns:a16="http://schemas.microsoft.com/office/drawing/2014/main" id="{C6835F0C-EF4F-EF10-0B26-4683A26231D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566184" y="886692"/>
            <a:ext cx="3868945" cy="3187062"/>
          </a:xfrm>
          <a:prstGeom prst="rect">
            <a:avLst/>
          </a:prstGeom>
        </p:spPr>
      </p:pic>
      <p:pic>
        <p:nvPicPr>
          <p:cNvPr id="9" name="Graphic 1">
            <a:extLst>
              <a:ext uri="{FF2B5EF4-FFF2-40B4-BE49-F238E27FC236}">
                <a16:creationId xmlns:a16="http://schemas.microsoft.com/office/drawing/2014/main" id="{38A05A76-8E11-FB27-43B2-F87FA237BB2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362208" y="1662224"/>
            <a:ext cx="3597003" cy="3005932"/>
          </a:xfrm>
          <a:prstGeom prst="rect">
            <a:avLst/>
          </a:prstGeom>
        </p:spPr>
      </p:pic>
      <p:pic>
        <p:nvPicPr>
          <p:cNvPr id="10" name="Graphic 1">
            <a:extLst>
              <a:ext uri="{FF2B5EF4-FFF2-40B4-BE49-F238E27FC236}">
                <a16:creationId xmlns:a16="http://schemas.microsoft.com/office/drawing/2014/main" id="{5A929DAD-B882-8F31-1AD1-2A93A0190A89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510291" y="1662223"/>
            <a:ext cx="4007909" cy="3005932"/>
          </a:xfrm>
          <a:prstGeom prst="rect">
            <a:avLst/>
          </a:prstGeom>
        </p:spPr>
      </p:pic>
      <p:pic>
        <p:nvPicPr>
          <p:cNvPr id="11" name="Graphic 1">
            <a:extLst>
              <a:ext uri="{FF2B5EF4-FFF2-40B4-BE49-F238E27FC236}">
                <a16:creationId xmlns:a16="http://schemas.microsoft.com/office/drawing/2014/main" id="{E5724161-2641-BE7D-99FC-BEA68392210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270775" y="2480223"/>
            <a:ext cx="3898597" cy="3204019"/>
          </a:xfrm>
          <a:prstGeom prst="rect">
            <a:avLst/>
          </a:prstGeom>
        </p:spPr>
      </p:pic>
      <p:pic>
        <p:nvPicPr>
          <p:cNvPr id="12" name="Graphic 1">
            <a:extLst>
              <a:ext uri="{FF2B5EF4-FFF2-40B4-BE49-F238E27FC236}">
                <a16:creationId xmlns:a16="http://schemas.microsoft.com/office/drawing/2014/main" id="{19D76260-DA67-726D-CB95-A3F78141BCA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496702" y="2467486"/>
            <a:ext cx="4091235" cy="2853273"/>
          </a:xfrm>
          <a:prstGeom prst="rect">
            <a:avLst/>
          </a:prstGeom>
        </p:spPr>
      </p:pic>
      <p:pic>
        <p:nvPicPr>
          <p:cNvPr id="13" name="Graphic 1">
            <a:extLst>
              <a:ext uri="{FF2B5EF4-FFF2-40B4-BE49-F238E27FC236}">
                <a16:creationId xmlns:a16="http://schemas.microsoft.com/office/drawing/2014/main" id="{56F3F516-B0D2-0B4C-8A0A-BCDDB537D14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187704" y="3361291"/>
            <a:ext cx="4110846" cy="2796621"/>
          </a:xfrm>
          <a:prstGeom prst="rect">
            <a:avLst/>
          </a:prstGeom>
        </p:spPr>
      </p:pic>
      <p:pic>
        <p:nvPicPr>
          <p:cNvPr id="14" name="Graphic 1">
            <a:extLst>
              <a:ext uri="{FF2B5EF4-FFF2-40B4-BE49-F238E27FC236}">
                <a16:creationId xmlns:a16="http://schemas.microsoft.com/office/drawing/2014/main" id="{FC17E4DD-8B16-409D-64EA-31D3F07F485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403039" y="3370830"/>
            <a:ext cx="4284135" cy="2658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724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33E5AAB-857C-33E7-E746-478C38094D53}"/>
              </a:ext>
            </a:extLst>
          </p:cNvPr>
          <p:cNvSpPr txBox="1"/>
          <p:nvPr/>
        </p:nvSpPr>
        <p:spPr>
          <a:xfrm>
            <a:off x="609600" y="977801"/>
            <a:ext cx="5400465" cy="1203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600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Categorical vs Categorical</a:t>
            </a:r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600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Chi-square tests for OUTCOME against other categorical variable shows that OUTCOME is not correlated with RACE (P-</a:t>
            </a:r>
            <a:r>
              <a:rPr lang="en-US" sz="1600" dirty="0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val</a:t>
            </a:r>
            <a:r>
              <a:rPr lang="en-US" sz="1600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=0.41)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93BD025-5EAD-2D12-8720-AF4C05E933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5164" y="166256"/>
            <a:ext cx="10599447" cy="720436"/>
          </a:xfrm>
        </p:spPr>
        <p:txBody>
          <a:bodyPr/>
          <a:lstStyle/>
          <a:p>
            <a:r>
              <a:rPr lang="en-US" sz="2900" b="1" cap="small"/>
              <a:t>EDA – Bivariate Analysis</a:t>
            </a:r>
            <a:endParaRPr lang="en-US" sz="2900" b="1" cap="small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A2C0D00-4CE1-D628-BB65-896B137DEAE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3767" y="2613596"/>
            <a:ext cx="3124200" cy="34163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8F01E7C-C7B5-D400-DB5A-BDC92ED62F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7967" y="2613596"/>
            <a:ext cx="2647950" cy="36004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D8EAF04-71D6-9614-FEAE-0D478C5531C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6085" y="2613596"/>
            <a:ext cx="3124200" cy="28314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0DB5A47-914E-6E17-D94C-72707D26ADA7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80285" y="2624613"/>
            <a:ext cx="2765425" cy="38798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6247B93-58EB-580D-F060-743E9A60BEF7}"/>
              </a:ext>
            </a:extLst>
          </p:cNvPr>
          <p:cNvSpPr txBox="1"/>
          <p:nvPr/>
        </p:nvSpPr>
        <p:spPr>
          <a:xfrm>
            <a:off x="6096000" y="977801"/>
            <a:ext cx="5400465" cy="1203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600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Continuous vs Categorical</a:t>
            </a:r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600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T-test and </a:t>
            </a:r>
            <a:r>
              <a:rPr lang="en-US" sz="1600" dirty="0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Anova</a:t>
            </a:r>
            <a:r>
              <a:rPr lang="en-US" sz="1600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test for CREDIT_SCORE against cat variables shows that CREDIT_SCORE is not correlated with VEHICLE_TYPE and POSTAL_CODE</a:t>
            </a:r>
          </a:p>
        </p:txBody>
      </p:sp>
    </p:spTree>
    <p:extLst>
      <p:ext uri="{BB962C8B-B14F-4D97-AF65-F5344CB8AC3E}">
        <p14:creationId xmlns:p14="http://schemas.microsoft.com/office/powerpoint/2010/main" val="2447643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893BD025-5EAD-2D12-8720-AF4C05E933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5164" y="166256"/>
            <a:ext cx="10599447" cy="720436"/>
          </a:xfrm>
        </p:spPr>
        <p:txBody>
          <a:bodyPr/>
          <a:lstStyle/>
          <a:p>
            <a:r>
              <a:rPr lang="en-US" sz="2900" b="1" cap="small"/>
              <a:t>Data Preparation</a:t>
            </a:r>
            <a:endParaRPr lang="en-US" sz="2900" b="1" cap="small" dirty="0"/>
          </a:p>
        </p:txBody>
      </p:sp>
      <p:graphicFrame>
        <p:nvGraphicFramePr>
          <p:cNvPr id="16" name="Diagram 15">
            <a:extLst>
              <a:ext uri="{FF2B5EF4-FFF2-40B4-BE49-F238E27FC236}">
                <a16:creationId xmlns:a16="http://schemas.microsoft.com/office/drawing/2014/main" id="{8491B5E9-43D7-CE3A-7EBE-07E125E31D0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35473277"/>
              </p:ext>
            </p:extLst>
          </p:nvPr>
        </p:nvGraphicFramePr>
        <p:xfrm>
          <a:off x="1889496" y="1347850"/>
          <a:ext cx="8128000" cy="43926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89441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1704</TotalTime>
  <Words>804</Words>
  <Application>Microsoft Office PowerPoint</Application>
  <PresentationFormat>Widescreen</PresentationFormat>
  <Paragraphs>121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等线</vt:lpstr>
      <vt:lpstr>Arial</vt:lpstr>
      <vt:lpstr>Century Gothic</vt:lpstr>
      <vt:lpstr>Segoe UI</vt:lpstr>
      <vt:lpstr>Mesh</vt:lpstr>
      <vt:lpstr>DSP SAS project</vt:lpstr>
      <vt:lpstr>Agenda</vt:lpstr>
      <vt:lpstr>Introduction</vt:lpstr>
      <vt:lpstr>EDA – Numeric Variables</vt:lpstr>
      <vt:lpstr>EDA – Credit Score</vt:lpstr>
      <vt:lpstr>EDA – Annual Mileage</vt:lpstr>
      <vt:lpstr>EDA – Categorical Variables</vt:lpstr>
      <vt:lpstr>EDA – Bivariate Analysis</vt:lpstr>
      <vt:lpstr>Data Preparation</vt:lpstr>
      <vt:lpstr>Outlier Handling</vt:lpstr>
      <vt:lpstr>Feature Engineering</vt:lpstr>
      <vt:lpstr>Missing Value Impute – Annual Mileage</vt:lpstr>
      <vt:lpstr>Missing Value Impute – Credit Score</vt:lpstr>
      <vt:lpstr>Modeling – Logistic Regression</vt:lpstr>
      <vt:lpstr>Model Evaluation</vt:lpstr>
      <vt:lpstr>Conclusion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Mini – Project of Advanced SAS Course</dc:title>
  <dc:creator>Mukhtar Shams</dc:creator>
  <cp:lastModifiedBy>Albert Zeng</cp:lastModifiedBy>
  <cp:revision>41</cp:revision>
  <dcterms:created xsi:type="dcterms:W3CDTF">2023-08-28T01:17:37Z</dcterms:created>
  <dcterms:modified xsi:type="dcterms:W3CDTF">2024-01-11T16:23:41Z</dcterms:modified>
</cp:coreProperties>
</file>